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3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>
      <p:cViewPr varScale="1">
        <p:scale>
          <a:sx n="105" d="100"/>
          <a:sy n="105" d="100"/>
        </p:scale>
        <p:origin x="84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BD4709"/>
                </a:solidFill>
                <a:latin typeface="Ink Free"/>
                <a:cs typeface="Ink Fr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42" y="558175"/>
            <a:ext cx="891594" cy="7771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BD4709"/>
                </a:solidFill>
                <a:latin typeface="Ink Free"/>
                <a:cs typeface="Ink Fr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7661" y="1613844"/>
            <a:ext cx="4179570" cy="4565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D4709"/>
                </a:solidFill>
                <a:latin typeface="Ink Free"/>
                <a:cs typeface="Ink Free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6580" y="1687644"/>
            <a:ext cx="4021454" cy="4242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BD4709"/>
                </a:solidFill>
                <a:latin typeface="Ink Free"/>
                <a:cs typeface="Ink Free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BD4709"/>
                </a:solidFill>
                <a:latin typeface="Ink Free"/>
                <a:cs typeface="Ink Fr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27659" y="1193660"/>
            <a:ext cx="4587875" cy="1671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BD4709"/>
                </a:solidFill>
                <a:latin typeface="Ink Free"/>
                <a:cs typeface="Ink Fre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lubfontneuve.fr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1860">
              <a:lnSpc>
                <a:spcPct val="100000"/>
              </a:lnSpc>
              <a:spcBef>
                <a:spcPts val="100"/>
              </a:spcBef>
              <a:tabLst>
                <a:tab pos="2808605" algn="l"/>
              </a:tabLst>
            </a:pPr>
            <a:r>
              <a:rPr dirty="0"/>
              <a:t>CLUB	DE </a:t>
            </a:r>
            <a:r>
              <a:rPr spc="5" dirty="0"/>
              <a:t> </a:t>
            </a:r>
            <a:r>
              <a:rPr dirty="0"/>
              <a:t>L’</a:t>
            </a:r>
            <a:r>
              <a:rPr spc="-10" dirty="0"/>
              <a:t>OR</a:t>
            </a:r>
            <a:r>
              <a:rPr dirty="0"/>
              <a:t>ANG</a:t>
            </a:r>
            <a:r>
              <a:rPr spc="-10" dirty="0"/>
              <a:t>ER</a:t>
            </a:r>
            <a:r>
              <a:rPr dirty="0"/>
              <a:t>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906145" y="2839580"/>
            <a:ext cx="4426585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38885">
              <a:lnSpc>
                <a:spcPct val="150000"/>
              </a:lnSpc>
              <a:spcBef>
                <a:spcPts val="100"/>
              </a:spcBef>
              <a:tabLst>
                <a:tab pos="1906905" algn="l"/>
                <a:tab pos="3524250" algn="l"/>
              </a:tabLst>
            </a:pPr>
            <a:r>
              <a:rPr sz="3600" spc="-5" dirty="0">
                <a:solidFill>
                  <a:srgbClr val="BD4709"/>
                </a:solidFill>
                <a:latin typeface="Ink Free"/>
                <a:cs typeface="Ink Free"/>
              </a:rPr>
              <a:t>Versailles 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 Ac</a:t>
            </a:r>
            <a:r>
              <a:rPr sz="3600" spc="-10" dirty="0">
                <a:solidFill>
                  <a:srgbClr val="BD4709"/>
                </a:solidFill>
                <a:latin typeface="Ink Free"/>
                <a:cs typeface="Ink Free"/>
              </a:rPr>
              <a:t>t</a:t>
            </a:r>
            <a:r>
              <a:rPr sz="3600" spc="-5" dirty="0">
                <a:solidFill>
                  <a:srgbClr val="BD4709"/>
                </a:solidFill>
                <a:latin typeface="Ink Free"/>
                <a:cs typeface="Ink Free"/>
              </a:rPr>
              <a:t>i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v</a:t>
            </a:r>
            <a:r>
              <a:rPr sz="3600" spc="-5" dirty="0">
                <a:solidFill>
                  <a:srgbClr val="BD4709"/>
                </a:solidFill>
                <a:latin typeface="Ink Free"/>
                <a:cs typeface="Ink Free"/>
              </a:rPr>
              <a:t>i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tés	</a:t>
            </a:r>
            <a:r>
              <a:rPr sz="3600" spc="-10" dirty="0">
                <a:solidFill>
                  <a:srgbClr val="BD4709"/>
                </a:solidFill>
                <a:latin typeface="Ink Free"/>
                <a:cs typeface="Ink Free"/>
              </a:rPr>
              <a:t>p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our</a:t>
            </a:r>
            <a:r>
              <a:rPr sz="3600" spc="-1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l</a:t>
            </a:r>
            <a:r>
              <a:rPr sz="3600" spc="-15" dirty="0">
                <a:solidFill>
                  <a:srgbClr val="BD4709"/>
                </a:solidFill>
                <a:latin typeface="Ink Free"/>
                <a:cs typeface="Ink Free"/>
              </a:rPr>
              <a:t>e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s	f</a:t>
            </a:r>
            <a:r>
              <a:rPr sz="3600" spc="-5" dirty="0">
                <a:solidFill>
                  <a:srgbClr val="BD4709"/>
                </a:solidFill>
                <a:latin typeface="Ink Free"/>
                <a:cs typeface="Ink Free"/>
              </a:rPr>
              <a:t>i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ll</a:t>
            </a:r>
            <a:r>
              <a:rPr sz="3600" spc="-15" dirty="0">
                <a:solidFill>
                  <a:srgbClr val="BD4709"/>
                </a:solidFill>
                <a:latin typeface="Ink Free"/>
                <a:cs typeface="Ink Free"/>
              </a:rPr>
              <a:t>e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s</a:t>
            </a:r>
            <a:endParaRPr sz="3600">
              <a:latin typeface="Ink Free"/>
              <a:cs typeface="Ink Free"/>
            </a:endParaRPr>
          </a:p>
          <a:p>
            <a:pPr marL="488950">
              <a:lnSpc>
                <a:spcPct val="100000"/>
              </a:lnSpc>
              <a:tabLst>
                <a:tab pos="2016760" algn="l"/>
                <a:tab pos="2389505" algn="l"/>
                <a:tab pos="2854325" algn="l"/>
              </a:tabLst>
            </a:pP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du</a:t>
            </a:r>
            <a:r>
              <a:rPr sz="3600" spc="-5" dirty="0">
                <a:solidFill>
                  <a:srgbClr val="BD4709"/>
                </a:solidFill>
                <a:latin typeface="Ink Free"/>
                <a:cs typeface="Ink Free"/>
              </a:rPr>
              <a:t> CM1	</a:t>
            </a:r>
            <a:r>
              <a:rPr sz="3600" dirty="0">
                <a:solidFill>
                  <a:srgbClr val="BD4709"/>
                </a:solidFill>
                <a:latin typeface="Ink Free"/>
                <a:cs typeface="Ink Free"/>
              </a:rPr>
              <a:t>à	la	3ème</a:t>
            </a:r>
            <a:endParaRPr sz="3600">
              <a:latin typeface="Ink Free"/>
              <a:cs typeface="Ink Fre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997" y="179997"/>
            <a:ext cx="11880215" cy="6480175"/>
            <a:chOff x="179997" y="179997"/>
            <a:chExt cx="11880215" cy="648017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0753" y="660272"/>
              <a:ext cx="5901412" cy="51438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9997" y="179997"/>
              <a:ext cx="11880215" cy="6480175"/>
            </a:xfrm>
            <a:custGeom>
              <a:avLst/>
              <a:gdLst/>
              <a:ahLst/>
              <a:cxnLst/>
              <a:rect l="l" t="t" r="r" b="b"/>
              <a:pathLst>
                <a:path w="11880215" h="6480175">
                  <a:moveTo>
                    <a:pt x="5940005" y="6479997"/>
                  </a:moveTo>
                  <a:lnTo>
                    <a:pt x="0" y="6479997"/>
                  </a:lnTo>
                  <a:lnTo>
                    <a:pt x="0" y="0"/>
                  </a:lnTo>
                  <a:lnTo>
                    <a:pt x="11879999" y="0"/>
                  </a:lnTo>
                  <a:lnTo>
                    <a:pt x="11879999" y="6479997"/>
                  </a:lnTo>
                  <a:lnTo>
                    <a:pt x="5940005" y="6479997"/>
                  </a:lnTo>
                  <a:close/>
                </a:path>
              </a:pathLst>
            </a:custGeom>
            <a:ln w="3175">
              <a:solidFill>
                <a:srgbClr val="EC4B0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56944" y="751573"/>
            <a:ext cx="4166235" cy="216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623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 Club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 l’Orangerie organise des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activités, qui font du temps libre des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moments éducatifs privilégiés.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En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lien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avec les parents, premiers éducateurs,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club accompagne les filles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du</a:t>
            </a:r>
            <a:r>
              <a:rPr sz="2000" spc="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CM1 à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la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Terminale,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dans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leur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croissance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intellectuelle,</a:t>
            </a:r>
            <a:r>
              <a:rPr sz="2000" spc="-1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affective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et</a:t>
            </a:r>
            <a:r>
              <a:rPr sz="2000" spc="-1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sociale.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6944" y="3191293"/>
            <a:ext cx="4166870" cy="24657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61620" algn="just">
              <a:lnSpc>
                <a:spcPct val="100099"/>
              </a:lnSpc>
              <a:spcBef>
                <a:spcPts val="95"/>
              </a:spcBef>
            </a:pP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En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proposant des activités ludiques,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des temps d’étude, des séjours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et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un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suivi personnel,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club offre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à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chacune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la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possibilité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mieux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se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connaître, de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mieux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connaitre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autres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et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développer ainsi les vertus, comme le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sens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du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service,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l’amitié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et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du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travail</a:t>
            </a:r>
            <a:r>
              <a:rPr sz="2000" spc="-1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bien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fait.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6580" y="729970"/>
            <a:ext cx="4526280" cy="1906905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02895" algn="just">
              <a:lnSpc>
                <a:spcPct val="103400"/>
              </a:lnSpc>
              <a:spcBef>
                <a:spcPts val="20"/>
              </a:spcBef>
            </a:pP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La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formation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humaine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et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chrétienne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invite les filles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à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développer librement leur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sens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responsabilités,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leur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capacité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d’idéal,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leur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joie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de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vivre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et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à</a:t>
            </a:r>
            <a:r>
              <a:rPr sz="2000" spc="57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acquérir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ainsi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un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caractère solide, capable de faire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face aux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défis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la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 société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actuelle.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6580" y="2937497"/>
            <a:ext cx="4526280" cy="960119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 indent="398780" algn="just">
              <a:lnSpc>
                <a:spcPct val="103299"/>
              </a:lnSpc>
              <a:spcBef>
                <a:spcPts val="20"/>
              </a:spcBef>
            </a:pP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Cette formation est dispensée aussi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sous forme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causeries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et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moments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prières,</a:t>
            </a:r>
            <a:r>
              <a:rPr sz="2000" spc="22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en</a:t>
            </a:r>
            <a:r>
              <a:rPr sz="2000" spc="229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vue</a:t>
            </a:r>
            <a:r>
              <a:rPr sz="2000" spc="22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</a:t>
            </a:r>
            <a:r>
              <a:rPr sz="2000" spc="2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connaître</a:t>
            </a:r>
            <a:r>
              <a:rPr sz="2000" spc="21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les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580" y="3883571"/>
            <a:ext cx="4526915" cy="127698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15"/>
              </a:spcBef>
            </a:pP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fondements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la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Foi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et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leurs implications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dans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la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vie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quotidienne.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Le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groupe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promoteur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du Club a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confié la formation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chrétienne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à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 la prélature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 l’Opus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Dei.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6580" y="5459653"/>
            <a:ext cx="199517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(</a:t>
            </a:r>
            <a:r>
              <a:rPr sz="2000" spc="-4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www.opusdei.fr).</a:t>
            </a:r>
            <a:endParaRPr sz="2000">
              <a:latin typeface="Ink Free"/>
              <a:cs typeface="Ink Fr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62862" y="751573"/>
            <a:ext cx="2854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1B1B1B"/>
                </a:solidFill>
                <a:latin typeface="Ink Free"/>
                <a:cs typeface="Ink Free"/>
              </a:rPr>
              <a:t>Activités</a:t>
            </a:r>
            <a:r>
              <a:rPr sz="2000" b="1" spc="-2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b="1" spc="-10" dirty="0">
                <a:solidFill>
                  <a:srgbClr val="1B1B1B"/>
                </a:solidFill>
                <a:latin typeface="Ink Free"/>
                <a:cs typeface="Ink Free"/>
              </a:rPr>
              <a:t>pour</a:t>
            </a: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b="1" spc="-10" dirty="0">
                <a:solidFill>
                  <a:srgbClr val="1B1B1B"/>
                </a:solidFill>
                <a:latin typeface="Ink Free"/>
                <a:cs typeface="Ink Free"/>
              </a:rPr>
              <a:t>les </a:t>
            </a: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mamans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7296" y="1362493"/>
            <a:ext cx="4346575" cy="4614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Premières concernées par l’éducation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vos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enfants,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 err="1">
                <a:solidFill>
                  <a:srgbClr val="1B1B1B"/>
                </a:solidFill>
                <a:latin typeface="Ink Free"/>
                <a:cs typeface="Ink Free"/>
              </a:rPr>
              <a:t>l’Orangerie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lang="fr-FR" sz="2000" spc="-5" dirty="0">
                <a:solidFill>
                  <a:srgbClr val="1B1B1B"/>
                </a:solidFill>
                <a:latin typeface="Ink Free"/>
                <a:cs typeface="Ink Free"/>
              </a:rPr>
              <a:t>propose une série de conférences aux dames: dates à consulter sur le site de l’Orangerie. Une invitation vous sera envoyée avant chaque conférence.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</a:pPr>
            <a:endParaRPr sz="2500" dirty="0">
              <a:latin typeface="Ink Free"/>
              <a:cs typeface="Ink Free"/>
            </a:endParaRPr>
          </a:p>
          <a:p>
            <a:pPr algn="ctr">
              <a:lnSpc>
                <a:spcPct val="100000"/>
              </a:lnSpc>
              <a:spcBef>
                <a:spcPts val="1705"/>
              </a:spcBef>
            </a:pP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Suivi</a:t>
            </a:r>
            <a:r>
              <a:rPr sz="2000" b="1" spc="-2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personnel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00" dirty="0">
              <a:latin typeface="Ink Free"/>
              <a:cs typeface="Ink Free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Les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monitrices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ont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des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échanges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réguliers avec les parents afin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que ce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suivi personnel soit fait en lien avec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projet familial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et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qu’il constitue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une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aide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véritable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pour chaque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participante.</a:t>
            </a:r>
            <a:endParaRPr sz="2000" dirty="0">
              <a:latin typeface="Ink Free"/>
              <a:cs typeface="Ink Free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16900" y="722414"/>
            <a:ext cx="6667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E</a:t>
            </a:r>
            <a:r>
              <a:rPr sz="2000" b="1" spc="-15" dirty="0">
                <a:solidFill>
                  <a:srgbClr val="1B1B1B"/>
                </a:solidFill>
                <a:latin typeface="Ink Free"/>
                <a:cs typeface="Ink Free"/>
              </a:rPr>
              <a:t>t</a:t>
            </a: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ude</a:t>
            </a:r>
            <a:endParaRPr sz="2000">
              <a:latin typeface="Ink Free"/>
              <a:cs typeface="Ink Fre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6945" y="1353489"/>
            <a:ext cx="5426075" cy="468185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algn="just">
              <a:lnSpc>
                <a:spcPct val="103499"/>
              </a:lnSpc>
              <a:spcBef>
                <a:spcPts val="15"/>
              </a:spcBef>
            </a:pP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L’étude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est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une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activité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importante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dans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déroulement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d’une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séance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du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club.</a:t>
            </a:r>
            <a:r>
              <a:rPr sz="2000" spc="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C’est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une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école </a:t>
            </a:r>
            <a:r>
              <a:rPr sz="2000" spc="-56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vertus, cela développe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goût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l’effort,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une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bonne organisation, l’ordre…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club propose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aux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participantes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une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méthode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de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travail,</a:t>
            </a:r>
            <a:r>
              <a:rPr sz="2000" spc="56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des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objectifs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et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aide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à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développer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le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goût</a:t>
            </a:r>
            <a:r>
              <a:rPr sz="2000" spc="57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du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travail</a:t>
            </a:r>
            <a:r>
              <a:rPr sz="2000" spc="-1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bien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fait.</a:t>
            </a:r>
            <a:endParaRPr sz="2000">
              <a:latin typeface="Ink Free"/>
              <a:cs typeface="Ink Free"/>
            </a:endParaRPr>
          </a:p>
          <a:p>
            <a:pPr>
              <a:lnSpc>
                <a:spcPct val="100000"/>
              </a:lnSpc>
            </a:pPr>
            <a:endParaRPr sz="2500">
              <a:latin typeface="Ink Free"/>
              <a:cs typeface="Ink Free"/>
            </a:endParaRPr>
          </a:p>
          <a:p>
            <a:pPr algn="ctr">
              <a:lnSpc>
                <a:spcPct val="100000"/>
              </a:lnSpc>
              <a:spcBef>
                <a:spcPts val="1695"/>
              </a:spcBef>
            </a:pPr>
            <a:r>
              <a:rPr sz="2000" b="1" spc="-5" dirty="0">
                <a:solidFill>
                  <a:srgbClr val="1B1B1B"/>
                </a:solidFill>
                <a:latin typeface="Ink Free"/>
                <a:cs typeface="Ink Free"/>
              </a:rPr>
              <a:t>Séjours</a:t>
            </a:r>
            <a:endParaRPr sz="2000">
              <a:latin typeface="Ink Free"/>
              <a:cs typeface="Ink Free"/>
            </a:endParaRPr>
          </a:p>
          <a:p>
            <a:pPr marL="12700" marR="5715" algn="just">
              <a:lnSpc>
                <a:spcPct val="103299"/>
              </a:lnSpc>
              <a:spcBef>
                <a:spcPts val="10"/>
              </a:spcBef>
            </a:pP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Les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séjours, organisés en collaboration avec le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Club </a:t>
            </a:r>
            <a:r>
              <a:rPr sz="2000" spc="5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Fontneuve*,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sont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des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moments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privilégiés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pour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appuyer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le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 projet éducatif</a:t>
            </a:r>
            <a:r>
              <a:rPr sz="2000" dirty="0">
                <a:solidFill>
                  <a:srgbClr val="1B1B1B"/>
                </a:solidFill>
                <a:latin typeface="Ink Free"/>
                <a:cs typeface="Ink Free"/>
              </a:rPr>
              <a:t> du</a:t>
            </a:r>
            <a:r>
              <a:rPr sz="2000" spc="-10" dirty="0">
                <a:solidFill>
                  <a:srgbClr val="1B1B1B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Club.</a:t>
            </a:r>
            <a:endParaRPr sz="200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Ink Free"/>
              <a:cs typeface="Ink Free"/>
            </a:endParaRPr>
          </a:p>
          <a:p>
            <a:pPr algn="ctr">
              <a:lnSpc>
                <a:spcPct val="100000"/>
              </a:lnSpc>
            </a:pP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</a:rPr>
              <a:t>*</a:t>
            </a:r>
            <a:r>
              <a:rPr sz="2000" spc="-5" dirty="0">
                <a:solidFill>
                  <a:srgbClr val="1B1B1B"/>
                </a:solidFill>
                <a:latin typeface="Ink Free"/>
                <a:cs typeface="Ink Free"/>
                <a:hlinkClick r:id="rId2"/>
              </a:rPr>
              <a:t>http://clubfontneuve.fr</a:t>
            </a:r>
            <a:endParaRPr sz="2000">
              <a:latin typeface="Ink Free"/>
              <a:cs typeface="Ink Fr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5566" y="1118667"/>
            <a:ext cx="3386583" cy="519863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56221" y="2473423"/>
            <a:ext cx="2503805" cy="126555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83185" algn="ctr">
              <a:lnSpc>
                <a:spcPct val="100000"/>
              </a:lnSpc>
              <a:spcBef>
                <a:spcPts val="434"/>
              </a:spcBef>
            </a:pPr>
            <a:r>
              <a:rPr sz="3200" dirty="0">
                <a:solidFill>
                  <a:srgbClr val="BD4709"/>
                </a:solidFill>
                <a:latin typeface="Ink Free"/>
                <a:cs typeface="Ink Free"/>
              </a:rPr>
              <a:t>2</a:t>
            </a:r>
            <a:r>
              <a:rPr sz="3200" spc="-4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3200" spc="-5" dirty="0">
                <a:solidFill>
                  <a:srgbClr val="BD4709"/>
                </a:solidFill>
                <a:latin typeface="Ink Free"/>
                <a:cs typeface="Ink Free"/>
              </a:rPr>
              <a:t>rue</a:t>
            </a:r>
            <a:r>
              <a:rPr sz="3200" spc="-3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3200" spc="-5" dirty="0">
                <a:solidFill>
                  <a:srgbClr val="BD4709"/>
                </a:solidFill>
                <a:latin typeface="Ink Free"/>
                <a:cs typeface="Ink Free"/>
              </a:rPr>
              <a:t>Royale</a:t>
            </a:r>
            <a:endParaRPr sz="3200">
              <a:latin typeface="Ink Free"/>
              <a:cs typeface="Ink Free"/>
            </a:endParaRPr>
          </a:p>
          <a:p>
            <a:pPr marL="38100" marR="30480" algn="ctr">
              <a:lnSpc>
                <a:spcPct val="103000"/>
              </a:lnSpc>
              <a:spcBef>
                <a:spcPts val="150"/>
              </a:spcBef>
            </a:pPr>
            <a:r>
              <a:rPr sz="2200" spc="-5" dirty="0">
                <a:solidFill>
                  <a:srgbClr val="BD4709"/>
                </a:solidFill>
                <a:latin typeface="Ink Free"/>
                <a:cs typeface="Ink Free"/>
              </a:rPr>
              <a:t>Dans</a:t>
            </a:r>
            <a:r>
              <a:rPr sz="2200" spc="-2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dirty="0">
                <a:solidFill>
                  <a:srgbClr val="BD4709"/>
                </a:solidFill>
                <a:latin typeface="Ink Free"/>
                <a:cs typeface="Ink Free"/>
              </a:rPr>
              <a:t>la</a:t>
            </a:r>
            <a:r>
              <a:rPr sz="2200" spc="-1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spc="-10" dirty="0">
                <a:solidFill>
                  <a:srgbClr val="BD4709"/>
                </a:solidFill>
                <a:latin typeface="Ink Free"/>
                <a:cs typeface="Ink Free"/>
              </a:rPr>
              <a:t>cour </a:t>
            </a:r>
            <a:r>
              <a:rPr sz="2200" dirty="0">
                <a:solidFill>
                  <a:srgbClr val="BD4709"/>
                </a:solidFill>
                <a:latin typeface="Ink Free"/>
                <a:cs typeface="Ink Free"/>
              </a:rPr>
              <a:t>à</a:t>
            </a:r>
            <a:r>
              <a:rPr sz="2200" spc="-1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rgbClr val="BD4709"/>
                </a:solidFill>
                <a:latin typeface="Ink Free"/>
                <a:cs typeface="Ink Free"/>
              </a:rPr>
              <a:t>droite </a:t>
            </a:r>
            <a:r>
              <a:rPr sz="2200" spc="-62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spc="5" dirty="0">
                <a:solidFill>
                  <a:srgbClr val="BD4709"/>
                </a:solidFill>
                <a:latin typeface="Ink Free"/>
                <a:cs typeface="Ink Free"/>
              </a:rPr>
              <a:t>1</a:t>
            </a:r>
            <a:r>
              <a:rPr sz="1875" spc="7" baseline="28888" dirty="0">
                <a:solidFill>
                  <a:srgbClr val="BD4709"/>
                </a:solidFill>
                <a:latin typeface="Ink Free"/>
                <a:cs typeface="Ink Free"/>
              </a:rPr>
              <a:t>er</a:t>
            </a:r>
            <a:r>
              <a:rPr sz="1875" spc="390" baseline="28888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rgbClr val="BD4709"/>
                </a:solidFill>
                <a:latin typeface="Ink Free"/>
                <a:cs typeface="Ink Free"/>
              </a:rPr>
              <a:t>étage</a:t>
            </a:r>
            <a:endParaRPr sz="2200">
              <a:latin typeface="Ink Free"/>
              <a:cs typeface="Ink Fre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424" y="4058907"/>
            <a:ext cx="2423160" cy="10172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BD4709"/>
                </a:solidFill>
                <a:latin typeface="Ink Free"/>
                <a:cs typeface="Ink Free"/>
              </a:rPr>
              <a:t>78000</a:t>
            </a:r>
            <a:endParaRPr sz="3200">
              <a:latin typeface="Ink Free"/>
              <a:cs typeface="Ink Free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3200" dirty="0">
                <a:solidFill>
                  <a:srgbClr val="BD4709"/>
                </a:solidFill>
                <a:latin typeface="Ink Free"/>
                <a:cs typeface="Ink Free"/>
              </a:rPr>
              <a:t>VERSAILLES</a:t>
            </a:r>
            <a:endParaRPr sz="3200">
              <a:latin typeface="Ink Free"/>
              <a:cs typeface="Ink Fre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96821" y="2883141"/>
            <a:ext cx="302260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BD4709"/>
                </a:solidFill>
                <a:latin typeface="Ink Free"/>
                <a:cs typeface="Ink Free"/>
              </a:rPr>
              <a:t>Tél:</a:t>
            </a:r>
            <a:r>
              <a:rPr sz="2600" spc="-3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600" dirty="0">
                <a:solidFill>
                  <a:srgbClr val="BD4709"/>
                </a:solidFill>
                <a:latin typeface="Ink Free"/>
                <a:cs typeface="Ink Free"/>
              </a:rPr>
              <a:t>06</a:t>
            </a:r>
            <a:r>
              <a:rPr lang="fr-FR" sz="2600" spc="5" dirty="0">
                <a:solidFill>
                  <a:srgbClr val="BD4709"/>
                </a:solidFill>
                <a:latin typeface="Ink Free"/>
                <a:cs typeface="Ink Free"/>
              </a:rPr>
              <a:t>82371063 </a:t>
            </a:r>
            <a:endParaRPr sz="2600" dirty="0">
              <a:latin typeface="Ink Free"/>
              <a:cs typeface="Ink Fre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985785" y="3987977"/>
            <a:ext cx="364680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spc="-5" dirty="0">
                <a:solidFill>
                  <a:srgbClr val="BD4709"/>
                </a:solidFill>
                <a:latin typeface="Ink Free"/>
                <a:cs typeface="Ink Free"/>
              </a:rPr>
              <a:t>emmafayol78@gmail.com</a:t>
            </a:r>
            <a:endParaRPr sz="2200" dirty="0">
              <a:latin typeface="Ink Free"/>
              <a:cs typeface="Ink Fre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73146" y="443420"/>
            <a:ext cx="55721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890" algn="l"/>
              </a:tabLst>
            </a:pPr>
            <a:r>
              <a:rPr sz="4000" spc="-5" dirty="0"/>
              <a:t>CLUB	</a:t>
            </a:r>
            <a:r>
              <a:rPr sz="4000" dirty="0"/>
              <a:t>DE</a:t>
            </a:r>
            <a:r>
              <a:rPr sz="4000" spc="-60" dirty="0"/>
              <a:t> </a:t>
            </a:r>
            <a:r>
              <a:rPr sz="4000" spc="-10" dirty="0"/>
              <a:t>L’ORANGERIE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79997" y="179997"/>
            <a:ext cx="11880215" cy="6480175"/>
          </a:xfrm>
          <a:custGeom>
            <a:avLst/>
            <a:gdLst/>
            <a:ahLst/>
            <a:cxnLst/>
            <a:rect l="l" t="t" r="r" b="b"/>
            <a:pathLst>
              <a:path w="11880215" h="6480175">
                <a:moveTo>
                  <a:pt x="5940005" y="6479997"/>
                </a:moveTo>
                <a:lnTo>
                  <a:pt x="0" y="6479997"/>
                </a:lnTo>
                <a:lnTo>
                  <a:pt x="0" y="0"/>
                </a:lnTo>
                <a:lnTo>
                  <a:pt x="11879999" y="0"/>
                </a:lnTo>
                <a:lnTo>
                  <a:pt x="11879999" y="6479997"/>
                </a:lnTo>
                <a:lnTo>
                  <a:pt x="5940005" y="6479997"/>
                </a:lnTo>
                <a:close/>
              </a:path>
            </a:pathLst>
          </a:custGeom>
          <a:ln w="3175">
            <a:solidFill>
              <a:srgbClr val="EC4B0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001" y="359994"/>
            <a:ext cx="10800080" cy="1080135"/>
          </a:xfrm>
          <a:prstGeom prst="rect">
            <a:avLst/>
          </a:prstGeom>
          <a:ln w="3175">
            <a:solidFill>
              <a:srgbClr val="EC4B04"/>
            </a:solidFill>
          </a:ln>
        </p:spPr>
        <p:txBody>
          <a:bodyPr vert="horz" wrap="square" lIns="0" tIns="215265" rIns="0" bIns="0" rtlCol="0">
            <a:spAutoFit/>
          </a:bodyPr>
          <a:lstStyle/>
          <a:p>
            <a:pPr marL="50800" algn="ctr">
              <a:lnSpc>
                <a:spcPct val="100000"/>
              </a:lnSpc>
              <a:spcBef>
                <a:spcPts val="1695"/>
              </a:spcBef>
            </a:pPr>
            <a:r>
              <a:rPr sz="2200" b="1" spc="-5" dirty="0">
                <a:solidFill>
                  <a:srgbClr val="C45910"/>
                </a:solidFill>
                <a:latin typeface="Ink Free"/>
                <a:cs typeface="Ink Free"/>
              </a:rPr>
              <a:t>Les</a:t>
            </a:r>
            <a:r>
              <a:rPr sz="2200" b="1" spc="-2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b="1" spc="-10" dirty="0">
                <a:solidFill>
                  <a:srgbClr val="C45910"/>
                </a:solidFill>
                <a:latin typeface="Ink Free"/>
                <a:cs typeface="Ink Free"/>
              </a:rPr>
              <a:t>activités</a:t>
            </a:r>
            <a:r>
              <a:rPr sz="2200" b="1" spc="-2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b="1" spc="-5" dirty="0">
                <a:solidFill>
                  <a:srgbClr val="C45910"/>
                </a:solidFill>
                <a:latin typeface="Ink Free"/>
                <a:cs typeface="Ink Free"/>
              </a:rPr>
              <a:t>des</a:t>
            </a:r>
            <a:r>
              <a:rPr sz="2200" b="1" spc="-2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b="1" spc="-5" dirty="0">
                <a:solidFill>
                  <a:srgbClr val="C45910"/>
                </a:solidFill>
                <a:latin typeface="Ink Free"/>
                <a:cs typeface="Ink Free"/>
              </a:rPr>
              <a:t>CM1/CM2</a:t>
            </a:r>
            <a:endParaRPr sz="2200">
              <a:latin typeface="Ink Free"/>
              <a:cs typeface="Ink Free"/>
            </a:endParaRPr>
          </a:p>
          <a:p>
            <a:pPr marL="48895" algn="ctr">
              <a:lnSpc>
                <a:spcPct val="100000"/>
              </a:lnSpc>
            </a:pP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Le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mercredi tous</a:t>
            </a:r>
            <a:r>
              <a:rPr sz="20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les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15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jours</a:t>
            </a:r>
            <a:r>
              <a:rPr sz="20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(hors vacances</a:t>
            </a:r>
            <a:r>
              <a:rPr sz="20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scolaires)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 de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14h</a:t>
            </a:r>
            <a:r>
              <a:rPr sz="20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à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16h30</a:t>
            </a:r>
            <a:endParaRPr sz="2000">
              <a:latin typeface="Ink Free"/>
              <a:cs typeface="Ink Fre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42" y="557820"/>
            <a:ext cx="891594" cy="7771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97661" y="1772894"/>
            <a:ext cx="3844290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58290">
              <a:lnSpc>
                <a:spcPct val="100000"/>
              </a:lnSpc>
              <a:spcBef>
                <a:spcPts val="100"/>
              </a:spcBef>
              <a:tabLst>
                <a:tab pos="1371600" algn="l"/>
              </a:tabLst>
            </a:pP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Les</a:t>
            </a:r>
            <a:r>
              <a:rPr sz="2000" b="1" spc="56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10" dirty="0">
                <a:solidFill>
                  <a:srgbClr val="C45910"/>
                </a:solidFill>
                <a:latin typeface="Ink Free"/>
                <a:cs typeface="Ink Free"/>
              </a:rPr>
              <a:t>activités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C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o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ut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u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re	</a:t>
            </a:r>
            <a:r>
              <a:rPr sz="2000" spc="5" dirty="0" err="1">
                <a:solidFill>
                  <a:srgbClr val="C45910"/>
                </a:solidFill>
                <a:latin typeface="Ink Free"/>
                <a:cs typeface="Ink Free"/>
              </a:rPr>
              <a:t>P</a:t>
            </a:r>
            <a:r>
              <a:rPr sz="2000" spc="-10" dirty="0" err="1">
                <a:solidFill>
                  <a:srgbClr val="C45910"/>
                </a:solidFill>
                <a:latin typeface="Ink Free"/>
                <a:cs typeface="Ink Free"/>
              </a:rPr>
              <a:t>ei</a:t>
            </a:r>
            <a:r>
              <a:rPr sz="2000" spc="5" dirty="0" err="1">
                <a:solidFill>
                  <a:srgbClr val="C45910"/>
                </a:solidFill>
                <a:latin typeface="Ink Free"/>
                <a:cs typeface="Ink Free"/>
              </a:rPr>
              <a:t>n</a:t>
            </a:r>
            <a:r>
              <a:rPr sz="2000" dirty="0" err="1">
                <a:solidFill>
                  <a:srgbClr val="C45910"/>
                </a:solidFill>
                <a:latin typeface="Ink Free"/>
                <a:cs typeface="Ink Free"/>
              </a:rPr>
              <a:t>t</a:t>
            </a:r>
            <a:r>
              <a:rPr sz="2000" spc="-10" dirty="0" err="1">
                <a:solidFill>
                  <a:srgbClr val="C45910"/>
                </a:solidFill>
                <a:latin typeface="Ink Free"/>
                <a:cs typeface="Ink Free"/>
              </a:rPr>
              <a:t>u</a:t>
            </a:r>
            <a:r>
              <a:rPr sz="2000" dirty="0" err="1">
                <a:solidFill>
                  <a:srgbClr val="C45910"/>
                </a:solidFill>
                <a:latin typeface="Ink Free"/>
                <a:cs typeface="Ink Free"/>
              </a:rPr>
              <a:t>re</a:t>
            </a:r>
            <a:r>
              <a:rPr lang="fr-FR" sz="2000" dirty="0">
                <a:solidFill>
                  <a:srgbClr val="C45910"/>
                </a:solidFill>
                <a:latin typeface="Ink Free"/>
                <a:cs typeface="Ink Free"/>
              </a:rPr>
              <a:t> Cuisine  Déco   Bijoux </a:t>
            </a:r>
            <a:endParaRPr sz="2000" dirty="0">
              <a:latin typeface="Ink Free"/>
              <a:cs typeface="Ink Free"/>
            </a:endParaRPr>
          </a:p>
          <a:p>
            <a:pPr marL="12700" marR="1111885">
              <a:lnSpc>
                <a:spcPct val="100000"/>
              </a:lnSpc>
              <a:tabLst>
                <a:tab pos="1391285" algn="l"/>
              </a:tabLst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Danse	Bricolage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endParaRPr sz="20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Trois</a:t>
            </a:r>
            <a:r>
              <a:rPr sz="20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sorties</a:t>
            </a:r>
            <a:r>
              <a:rPr sz="2000" spc="-1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 err="1">
                <a:solidFill>
                  <a:srgbClr val="C45910"/>
                </a:solidFill>
                <a:latin typeface="Ink Free"/>
                <a:cs typeface="Ink Free"/>
              </a:rPr>
              <a:t>extraordinaires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*</a:t>
            </a:r>
            <a:endParaRPr lang="fr-FR" sz="2000" spc="-5" dirty="0">
              <a:solidFill>
                <a:srgbClr val="C45910"/>
              </a:solidFill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endParaRPr sz="2000" dirty="0">
              <a:latin typeface="Ink Free"/>
              <a:cs typeface="Ink Free"/>
            </a:endParaRPr>
          </a:p>
          <a:p>
            <a:pPr marL="12700" marR="123888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La</a:t>
            </a:r>
            <a:r>
              <a:rPr sz="2000" b="1" spc="-5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formation</a:t>
            </a:r>
            <a:r>
              <a:rPr sz="2000" b="1" spc="-4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chrétienne </a:t>
            </a:r>
            <a:r>
              <a:rPr sz="2000" b="1" spc="-56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Causeries</a:t>
            </a:r>
            <a:r>
              <a:rPr sz="20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sur</a:t>
            </a:r>
            <a:r>
              <a:rPr sz="20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une</a:t>
            </a:r>
            <a:r>
              <a:rPr sz="20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vertu</a:t>
            </a:r>
            <a:endParaRPr sz="20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Présence d’un prêtre</a:t>
            </a:r>
            <a:r>
              <a:rPr sz="20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1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 err="1">
                <a:solidFill>
                  <a:srgbClr val="C45910"/>
                </a:solidFill>
                <a:latin typeface="Ink Free"/>
                <a:cs typeface="Ink Free"/>
              </a:rPr>
              <a:t>fois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lang="fr-FR" sz="2000" spc="-10" dirty="0">
                <a:solidFill>
                  <a:srgbClr val="C45910"/>
                </a:solidFill>
                <a:latin typeface="Ink Free"/>
                <a:cs typeface="Ink Free"/>
              </a:rPr>
              <a:t>entre chaque vacances.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45910"/>
                </a:solidFill>
                <a:latin typeface="Ink Free"/>
                <a:cs typeface="Ink Free"/>
              </a:rPr>
              <a:t>Un</a:t>
            </a:r>
            <a:r>
              <a:rPr sz="2000" b="1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séjour</a:t>
            </a:r>
            <a:r>
              <a:rPr sz="2000" b="1" spc="-2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proposé</a:t>
            </a:r>
            <a:endParaRPr sz="20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Week-end</a:t>
            </a:r>
            <a:r>
              <a:rPr sz="20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équestre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dans</a:t>
            </a:r>
            <a:r>
              <a:rPr sz="2000" spc="-1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 err="1">
                <a:solidFill>
                  <a:srgbClr val="C45910"/>
                </a:solidFill>
                <a:latin typeface="Ink Free"/>
                <a:cs typeface="Ink Free"/>
              </a:rPr>
              <a:t>l’Orne</a:t>
            </a:r>
            <a:r>
              <a:rPr lang="fr-FR" sz="2000" dirty="0">
                <a:solidFill>
                  <a:srgbClr val="C45910"/>
                </a:solidFill>
                <a:latin typeface="Ink Free"/>
                <a:cs typeface="Ink Free"/>
              </a:rPr>
              <a:t> au printemps 2022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Ink Free"/>
              <a:cs typeface="Ink Free"/>
            </a:endParaRPr>
          </a:p>
          <a:p>
            <a:pPr marL="12700" marR="61468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C45910"/>
                </a:solidFill>
                <a:latin typeface="Ink Free"/>
                <a:cs typeface="Ink Free"/>
              </a:rPr>
              <a:t>*dans l’année </a:t>
            </a:r>
            <a:r>
              <a:rPr sz="1800" dirty="0">
                <a:solidFill>
                  <a:srgbClr val="C45910"/>
                </a:solidFill>
                <a:latin typeface="Ink Free"/>
                <a:cs typeface="Ink Free"/>
              </a:rPr>
              <a:t>sur le </a:t>
            </a:r>
            <a:r>
              <a:rPr sz="1800" spc="-5" dirty="0">
                <a:solidFill>
                  <a:srgbClr val="C45910"/>
                </a:solidFill>
                <a:latin typeface="Ink Free"/>
                <a:cs typeface="Ink Free"/>
              </a:rPr>
              <a:t>temps du </a:t>
            </a:r>
            <a:r>
              <a:rPr sz="1800" dirty="0">
                <a:solidFill>
                  <a:srgbClr val="C45910"/>
                </a:solidFill>
                <a:latin typeface="Ink Free"/>
                <a:cs typeface="Ink Free"/>
              </a:rPr>
              <a:t>club </a:t>
            </a:r>
            <a:r>
              <a:rPr sz="1800" spc="-50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1800" spc="-5" dirty="0">
                <a:solidFill>
                  <a:srgbClr val="C45910"/>
                </a:solidFill>
                <a:latin typeface="Ink Free"/>
                <a:cs typeface="Ink Free"/>
              </a:rPr>
              <a:t>avec</a:t>
            </a:r>
            <a:r>
              <a:rPr sz="180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1800" spc="-5" dirty="0">
                <a:solidFill>
                  <a:srgbClr val="C45910"/>
                </a:solidFill>
                <a:latin typeface="Ink Free"/>
                <a:cs typeface="Ink Free"/>
              </a:rPr>
              <a:t>un horaire</a:t>
            </a:r>
            <a:r>
              <a:rPr sz="18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1800" dirty="0">
                <a:solidFill>
                  <a:srgbClr val="C45910"/>
                </a:solidFill>
                <a:latin typeface="Ink Free"/>
                <a:cs typeface="Ink Free"/>
              </a:rPr>
              <a:t>plus</a:t>
            </a:r>
            <a:r>
              <a:rPr sz="1800" spc="-5" dirty="0">
                <a:solidFill>
                  <a:srgbClr val="C45910"/>
                </a:solidFill>
                <a:latin typeface="Ink Free"/>
                <a:cs typeface="Ink Free"/>
              </a:rPr>
              <a:t> large</a:t>
            </a:r>
            <a:endParaRPr sz="1800" dirty="0">
              <a:latin typeface="Ink Free"/>
              <a:cs typeface="Ink Free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0000" y="1756092"/>
            <a:ext cx="3419983" cy="238391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95428" y="4320019"/>
            <a:ext cx="5524550" cy="2339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01" y="359994"/>
            <a:ext cx="10800080" cy="1080135"/>
          </a:xfrm>
          <a:prstGeom prst="rect">
            <a:avLst/>
          </a:prstGeom>
          <a:ln w="3175">
            <a:solidFill>
              <a:srgbClr val="EC4B04"/>
            </a:solidFill>
          </a:ln>
        </p:spPr>
        <p:txBody>
          <a:bodyPr vert="horz" wrap="square" lIns="0" tIns="290195" rIns="0" bIns="0" rtlCol="0">
            <a:spAutoFit/>
          </a:bodyPr>
          <a:lstStyle/>
          <a:p>
            <a:pPr marL="742315" algn="ctr">
              <a:lnSpc>
                <a:spcPct val="100000"/>
              </a:lnSpc>
              <a:spcBef>
                <a:spcPts val="2285"/>
              </a:spcBef>
            </a:pPr>
            <a:r>
              <a:rPr sz="2600" b="1" spc="-5" dirty="0">
                <a:latin typeface="Ink Free"/>
                <a:cs typeface="Ink Free"/>
              </a:rPr>
              <a:t>Dates</a:t>
            </a:r>
            <a:r>
              <a:rPr sz="2600" b="1" spc="-10" dirty="0">
                <a:latin typeface="Ink Free"/>
                <a:cs typeface="Ink Free"/>
              </a:rPr>
              <a:t> </a:t>
            </a:r>
            <a:r>
              <a:rPr sz="2600" b="1" spc="-5" dirty="0">
                <a:latin typeface="Ink Free"/>
                <a:cs typeface="Ink Free"/>
              </a:rPr>
              <a:t>des</a:t>
            </a:r>
            <a:r>
              <a:rPr sz="2600" b="1" dirty="0">
                <a:latin typeface="Ink Free"/>
                <a:cs typeface="Ink Free"/>
              </a:rPr>
              <a:t> </a:t>
            </a:r>
            <a:r>
              <a:rPr sz="2600" b="1" spc="-5" dirty="0">
                <a:latin typeface="Ink Free"/>
                <a:cs typeface="Ink Free"/>
              </a:rPr>
              <a:t>activités</a:t>
            </a:r>
            <a:r>
              <a:rPr sz="2600" b="1" dirty="0">
                <a:latin typeface="Ink Free"/>
                <a:cs typeface="Ink Free"/>
              </a:rPr>
              <a:t> </a:t>
            </a:r>
            <a:r>
              <a:rPr sz="2600" b="1" spc="-5" dirty="0">
                <a:latin typeface="Ink Free"/>
                <a:cs typeface="Ink Free"/>
              </a:rPr>
              <a:t>des niveaux </a:t>
            </a:r>
            <a:r>
              <a:rPr sz="2600" b="1" spc="-10" dirty="0">
                <a:latin typeface="Ink Free"/>
                <a:cs typeface="Ink Free"/>
              </a:rPr>
              <a:t>CM1-CM2</a:t>
            </a:r>
            <a:r>
              <a:rPr sz="2600" b="1" spc="-5" dirty="0">
                <a:latin typeface="Ink Free"/>
                <a:cs typeface="Ink Free"/>
              </a:rPr>
              <a:t> et 6ème-5ème</a:t>
            </a:r>
            <a:endParaRPr sz="2600">
              <a:latin typeface="Ink Free"/>
              <a:cs typeface="Ink Fre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797661" y="1613844"/>
            <a:ext cx="4179570" cy="4568687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fr-FR" spc="-10" dirty="0"/>
              <a:t>14</a:t>
            </a:r>
            <a:r>
              <a:rPr spc="-20" dirty="0"/>
              <a:t> </a:t>
            </a:r>
            <a:r>
              <a:rPr spc="-10" dirty="0" err="1"/>
              <a:t>septembre</a:t>
            </a:r>
            <a:r>
              <a:rPr lang="fr-FR" spc="-10" dirty="0"/>
              <a:t> 2022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fr-FR" spc="-5" dirty="0"/>
              <a:t>28 </a:t>
            </a:r>
            <a:r>
              <a:rPr lang="fr-FR" spc="-25" dirty="0"/>
              <a:t>septembre 2022</a:t>
            </a:r>
            <a:endParaRPr lang="fr-FR" spc="-10" dirty="0"/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fr-FR" spc="-10" dirty="0"/>
              <a:t>12 Octobre 2022</a:t>
            </a:r>
            <a:endParaRPr spc="-10" dirty="0"/>
          </a:p>
          <a:p>
            <a:pPr marL="12700" marR="5080">
              <a:lnSpc>
                <a:spcPct val="135200"/>
              </a:lnSpc>
            </a:pPr>
            <a:r>
              <a:rPr lang="fr-FR" spc="-5" dirty="0"/>
              <a:t>9</a:t>
            </a:r>
            <a:r>
              <a:rPr spc="-5" dirty="0"/>
              <a:t> </a:t>
            </a:r>
            <a:r>
              <a:rPr spc="-10" dirty="0" err="1"/>
              <a:t>novembre</a:t>
            </a:r>
            <a:r>
              <a:rPr spc="-10" dirty="0"/>
              <a:t> </a:t>
            </a:r>
            <a:r>
              <a:rPr lang="fr-FR" spc="-10" dirty="0"/>
              <a:t>2022</a:t>
            </a:r>
            <a:endParaRPr lang="fr-FR" b="0" spc="-10" dirty="0"/>
          </a:p>
          <a:p>
            <a:pPr marL="12700" marR="5080">
              <a:lnSpc>
                <a:spcPct val="135200"/>
              </a:lnSpc>
            </a:pPr>
            <a:r>
              <a:rPr lang="fr-FR" b="0" spc="-620" dirty="0"/>
              <a:t>23</a:t>
            </a:r>
            <a:r>
              <a:rPr spc="-5" dirty="0"/>
              <a:t> </a:t>
            </a:r>
            <a:r>
              <a:rPr lang="fr-FR" spc="-5" dirty="0"/>
              <a:t> Novembre 2022</a:t>
            </a:r>
            <a:endParaRPr spc="-5" dirty="0"/>
          </a:p>
          <a:p>
            <a:pPr marL="12700" marR="1000125">
              <a:lnSpc>
                <a:spcPct val="135300"/>
              </a:lnSpc>
              <a:spcBef>
                <a:spcPts val="10"/>
              </a:spcBef>
            </a:pPr>
            <a:r>
              <a:rPr lang="fr-FR" spc="-5" dirty="0"/>
              <a:t>7</a:t>
            </a:r>
            <a:r>
              <a:rPr spc="-5" dirty="0"/>
              <a:t> </a:t>
            </a:r>
            <a:r>
              <a:rPr spc="-10" dirty="0" err="1"/>
              <a:t>décembre</a:t>
            </a:r>
            <a:r>
              <a:rPr lang="fr-FR" spc="-10" dirty="0"/>
              <a:t> 2022</a:t>
            </a:r>
          </a:p>
          <a:p>
            <a:pPr marL="12700" marR="1000125">
              <a:lnSpc>
                <a:spcPct val="135300"/>
              </a:lnSpc>
              <a:spcBef>
                <a:spcPts val="10"/>
              </a:spcBef>
            </a:pPr>
            <a:r>
              <a:rPr lang="fr-FR" spc="-5" dirty="0"/>
              <a:t>4  J</a:t>
            </a:r>
            <a:r>
              <a:rPr spc="-5" dirty="0" err="1"/>
              <a:t>anvier</a:t>
            </a:r>
            <a:r>
              <a:rPr lang="fr-FR" spc="-5" dirty="0"/>
              <a:t> 2023</a:t>
            </a:r>
            <a:endParaRPr spc="-5" dirty="0"/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fr-FR" spc="-5" dirty="0"/>
              <a:t>18</a:t>
            </a:r>
            <a:r>
              <a:rPr spc="-35" dirty="0"/>
              <a:t> </a:t>
            </a:r>
            <a:r>
              <a:rPr spc="-5" dirty="0" err="1"/>
              <a:t>janvier</a:t>
            </a:r>
            <a:r>
              <a:rPr lang="fr-FR" spc="-5" dirty="0"/>
              <a:t> 2023</a:t>
            </a:r>
            <a:endParaRPr spc="-5" dirty="0"/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fr-FR" spc="-5" dirty="0"/>
              <a:t>1</a:t>
            </a:r>
            <a:r>
              <a:rPr spc="-25" dirty="0"/>
              <a:t> </a:t>
            </a:r>
            <a:r>
              <a:rPr spc="-5" dirty="0" err="1"/>
              <a:t>février</a:t>
            </a:r>
            <a:r>
              <a:rPr lang="fr-FR" spc="-5" dirty="0"/>
              <a:t> 2023</a:t>
            </a:r>
            <a:endParaRPr spc="-5" dirty="0"/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fr-FR" spc="-5" dirty="0"/>
              <a:t>15 février 2023</a:t>
            </a:r>
            <a:endParaRPr spc="-5" dirty="0"/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6376580" y="1687644"/>
            <a:ext cx="4021454" cy="3728713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fr-FR" spc="-35" dirty="0"/>
              <a:t>8</a:t>
            </a:r>
            <a:r>
              <a:rPr spc="-35" dirty="0"/>
              <a:t> </a:t>
            </a:r>
            <a:r>
              <a:rPr spc="-5" dirty="0"/>
              <a:t>mars</a:t>
            </a:r>
            <a:r>
              <a:rPr lang="fr-FR" spc="-5" dirty="0"/>
              <a:t> 2023: sortie culturelle</a:t>
            </a:r>
            <a:endParaRPr spc="-5" dirty="0"/>
          </a:p>
          <a:p>
            <a:pPr marL="12700" marR="370205">
              <a:lnSpc>
                <a:spcPct val="135300"/>
              </a:lnSpc>
              <a:spcBef>
                <a:spcPts val="5"/>
              </a:spcBef>
            </a:pPr>
            <a:r>
              <a:rPr lang="fr-FR" spc="-5" dirty="0"/>
              <a:t>22 </a:t>
            </a:r>
            <a:r>
              <a:rPr spc="-5" dirty="0"/>
              <a:t> mars</a:t>
            </a:r>
            <a:r>
              <a:rPr lang="fr-FR" spc="-5" dirty="0"/>
              <a:t> 2023</a:t>
            </a:r>
            <a:r>
              <a:rPr spc="-5" dirty="0"/>
              <a:t> </a:t>
            </a:r>
            <a:endParaRPr lang="fr-FR" b="0" spc="-5" dirty="0">
              <a:latin typeface="Ink Free"/>
              <a:cs typeface="Ink Free"/>
            </a:endParaRPr>
          </a:p>
          <a:p>
            <a:pPr marL="12700" marR="370205">
              <a:lnSpc>
                <a:spcPct val="135300"/>
              </a:lnSpc>
              <a:spcBef>
                <a:spcPts val="5"/>
              </a:spcBef>
            </a:pPr>
            <a:r>
              <a:rPr lang="fr-FR" spc="-5" dirty="0"/>
              <a:t>5 a</a:t>
            </a:r>
            <a:r>
              <a:rPr spc="-5" dirty="0"/>
              <a:t>vril</a:t>
            </a:r>
            <a:r>
              <a:rPr lang="fr-FR" spc="-5" dirty="0"/>
              <a:t> 2023</a:t>
            </a:r>
          </a:p>
          <a:p>
            <a:pPr marL="12700" marR="370205">
              <a:lnSpc>
                <a:spcPct val="135300"/>
              </a:lnSpc>
              <a:spcBef>
                <a:spcPts val="5"/>
              </a:spcBef>
            </a:pPr>
            <a:r>
              <a:rPr lang="fr-FR" spc="-5" dirty="0"/>
              <a:t>19 avril 2023</a:t>
            </a:r>
          </a:p>
          <a:p>
            <a:pPr marL="12700" marR="370205">
              <a:lnSpc>
                <a:spcPct val="135300"/>
              </a:lnSpc>
              <a:spcBef>
                <a:spcPts val="5"/>
              </a:spcBef>
            </a:pPr>
            <a:r>
              <a:rPr lang="fr-FR" spc="-5" dirty="0"/>
              <a:t>10 M</a:t>
            </a:r>
            <a:r>
              <a:rPr spc="-5" dirty="0"/>
              <a:t>ai</a:t>
            </a:r>
            <a:r>
              <a:rPr lang="fr-FR" spc="-5" dirty="0"/>
              <a:t> 2023</a:t>
            </a:r>
            <a:endParaRPr spc="-5" dirty="0"/>
          </a:p>
          <a:p>
            <a:pPr marL="12700" marR="568960">
              <a:lnSpc>
                <a:spcPts val="3570"/>
              </a:lnSpc>
              <a:spcBef>
                <a:spcPts val="275"/>
              </a:spcBef>
            </a:pPr>
            <a:r>
              <a:rPr lang="fr-FR" spc="-5" dirty="0"/>
              <a:t>24 </a:t>
            </a:r>
            <a:r>
              <a:rPr spc="-5" dirty="0" err="1"/>
              <a:t>mai</a:t>
            </a:r>
            <a:r>
              <a:rPr spc="-15" dirty="0"/>
              <a:t> </a:t>
            </a:r>
            <a:r>
              <a:rPr lang="fr-FR" spc="-15" dirty="0"/>
              <a:t> 2023</a:t>
            </a:r>
            <a:r>
              <a:rPr b="0" dirty="0">
                <a:latin typeface="Ink Free"/>
                <a:cs typeface="Ink Free"/>
              </a:rPr>
              <a:t>:</a:t>
            </a:r>
            <a:r>
              <a:rPr b="0" spc="-10" dirty="0">
                <a:latin typeface="Ink Free"/>
                <a:cs typeface="Ink Free"/>
              </a:rPr>
              <a:t> </a:t>
            </a:r>
            <a:r>
              <a:rPr b="0" spc="-5" dirty="0">
                <a:latin typeface="Ink Free"/>
                <a:cs typeface="Ink Free"/>
              </a:rPr>
              <a:t>sortie</a:t>
            </a:r>
            <a:endParaRPr lang="fr-FR" b="0" spc="-15" dirty="0"/>
          </a:p>
          <a:p>
            <a:pPr marL="12700" marR="568960">
              <a:lnSpc>
                <a:spcPts val="3570"/>
              </a:lnSpc>
              <a:spcBef>
                <a:spcPts val="275"/>
              </a:spcBef>
            </a:pPr>
            <a:r>
              <a:rPr lang="fr-FR" b="0" spc="-5" dirty="0"/>
              <a:t>7 </a:t>
            </a:r>
            <a:r>
              <a:rPr spc="-5" dirty="0" err="1"/>
              <a:t>juin</a:t>
            </a:r>
            <a:r>
              <a:rPr lang="fr-FR" spc="-5" dirty="0"/>
              <a:t> 2023</a:t>
            </a:r>
            <a:endParaRPr spc="-5" dirty="0"/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fr-FR" spc="-20" dirty="0"/>
              <a:t>21 </a:t>
            </a:r>
            <a:r>
              <a:rPr spc="-5" dirty="0" err="1"/>
              <a:t>juin</a:t>
            </a:r>
            <a:r>
              <a:rPr spc="-10" dirty="0"/>
              <a:t> </a:t>
            </a:r>
            <a:r>
              <a:rPr lang="fr-FR" spc="-10" dirty="0"/>
              <a:t> 2023</a:t>
            </a:r>
            <a:r>
              <a:rPr b="0" dirty="0">
                <a:latin typeface="Ink Free"/>
                <a:cs typeface="Ink Free"/>
              </a:rPr>
              <a:t>: </a:t>
            </a:r>
            <a:r>
              <a:rPr b="0" spc="-10" dirty="0">
                <a:latin typeface="Ink Free"/>
                <a:cs typeface="Ink Free"/>
              </a:rPr>
              <a:t>Fête</a:t>
            </a:r>
            <a:r>
              <a:rPr b="0" spc="-5" dirty="0">
                <a:latin typeface="Ink Free"/>
                <a:cs typeface="Ink Free"/>
              </a:rPr>
              <a:t> du</a:t>
            </a:r>
            <a:r>
              <a:rPr b="0" spc="-15" dirty="0">
                <a:latin typeface="Ink Free"/>
                <a:cs typeface="Ink Free"/>
              </a:rPr>
              <a:t> </a:t>
            </a:r>
            <a:r>
              <a:rPr b="0" spc="-5" dirty="0">
                <a:latin typeface="Ink Free"/>
                <a:cs typeface="Ink Free"/>
              </a:rPr>
              <a:t>club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001" y="359994"/>
            <a:ext cx="10800080" cy="1080135"/>
          </a:xfrm>
          <a:prstGeom prst="rect">
            <a:avLst/>
          </a:prstGeom>
          <a:ln w="3175">
            <a:solidFill>
              <a:srgbClr val="EC4B04"/>
            </a:solidFill>
          </a:ln>
        </p:spPr>
        <p:txBody>
          <a:bodyPr vert="horz" wrap="square" lIns="0" tIns="146685" rIns="0" bIns="0" rtlCol="0">
            <a:spAutoFit/>
          </a:bodyPr>
          <a:lstStyle/>
          <a:p>
            <a:pPr marR="55880" algn="ctr">
              <a:lnSpc>
                <a:spcPct val="100000"/>
              </a:lnSpc>
              <a:spcBef>
                <a:spcPts val="1155"/>
              </a:spcBef>
            </a:pPr>
            <a:r>
              <a:rPr sz="2200" b="1" spc="-5" dirty="0">
                <a:solidFill>
                  <a:srgbClr val="C45910"/>
                </a:solidFill>
                <a:latin typeface="Ink Free"/>
                <a:cs typeface="Ink Free"/>
              </a:rPr>
              <a:t>Les</a:t>
            </a:r>
            <a:r>
              <a:rPr sz="2200" b="1" spc="-2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b="1" spc="-10" dirty="0">
                <a:solidFill>
                  <a:srgbClr val="C45910"/>
                </a:solidFill>
                <a:latin typeface="Ink Free"/>
                <a:cs typeface="Ink Free"/>
              </a:rPr>
              <a:t>activités</a:t>
            </a:r>
            <a:r>
              <a:rPr sz="2200" b="1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b="1" spc="-5" dirty="0">
                <a:solidFill>
                  <a:srgbClr val="C45910"/>
                </a:solidFill>
                <a:latin typeface="Ink Free"/>
                <a:cs typeface="Ink Free"/>
              </a:rPr>
              <a:t>des</a:t>
            </a:r>
            <a:r>
              <a:rPr sz="2200" b="1" spc="-3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b="1" spc="5" dirty="0">
                <a:solidFill>
                  <a:srgbClr val="C45910"/>
                </a:solidFill>
                <a:latin typeface="Ink Free"/>
                <a:cs typeface="Ink Free"/>
              </a:rPr>
              <a:t>6</a:t>
            </a:r>
            <a:r>
              <a:rPr sz="1875" b="1" spc="7" baseline="28888" dirty="0">
                <a:solidFill>
                  <a:srgbClr val="C45910"/>
                </a:solidFill>
                <a:latin typeface="Ink Free"/>
                <a:cs typeface="Ink Free"/>
              </a:rPr>
              <a:t>ème</a:t>
            </a:r>
            <a:r>
              <a:rPr sz="2200" b="1" spc="5" dirty="0">
                <a:solidFill>
                  <a:srgbClr val="C45910"/>
                </a:solidFill>
                <a:latin typeface="Ink Free"/>
                <a:cs typeface="Ink Free"/>
              </a:rPr>
              <a:t>/5</a:t>
            </a:r>
            <a:r>
              <a:rPr sz="1875" b="1" spc="7" baseline="28888" dirty="0">
                <a:solidFill>
                  <a:srgbClr val="C45910"/>
                </a:solidFill>
                <a:latin typeface="Ink Free"/>
                <a:cs typeface="Ink Free"/>
              </a:rPr>
              <a:t>ème</a:t>
            </a:r>
            <a:endParaRPr sz="1875" baseline="28888" dirty="0">
              <a:latin typeface="Ink Free"/>
              <a:cs typeface="Ink Free"/>
            </a:endParaRPr>
          </a:p>
          <a:p>
            <a:pPr marR="63500" algn="ctr">
              <a:lnSpc>
                <a:spcPct val="100000"/>
              </a:lnSpc>
            </a:pPr>
            <a:r>
              <a:rPr sz="2200" dirty="0">
                <a:solidFill>
                  <a:srgbClr val="C45910"/>
                </a:solidFill>
                <a:latin typeface="Ink Free"/>
                <a:cs typeface="Ink Free"/>
              </a:rPr>
              <a:t>Le</a:t>
            </a:r>
            <a:r>
              <a:rPr sz="22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mercredi</a:t>
            </a:r>
            <a:r>
              <a:rPr sz="22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spc="-10" dirty="0">
                <a:solidFill>
                  <a:srgbClr val="C45910"/>
                </a:solidFill>
                <a:latin typeface="Ink Free"/>
                <a:cs typeface="Ink Free"/>
              </a:rPr>
              <a:t>tous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dirty="0">
                <a:solidFill>
                  <a:srgbClr val="C45910"/>
                </a:solidFill>
                <a:latin typeface="Ink Free"/>
                <a:cs typeface="Ink Free"/>
              </a:rPr>
              <a:t>les</a:t>
            </a:r>
            <a:r>
              <a:rPr sz="2200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dirty="0">
                <a:solidFill>
                  <a:srgbClr val="C45910"/>
                </a:solidFill>
                <a:latin typeface="Ink Free"/>
                <a:cs typeface="Ink Free"/>
              </a:rPr>
              <a:t>15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 jours,</a:t>
            </a:r>
            <a:r>
              <a:rPr sz="22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(hors vacances</a:t>
            </a:r>
            <a:r>
              <a:rPr sz="22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scolaires),</a:t>
            </a:r>
            <a:r>
              <a:rPr sz="22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de</a:t>
            </a:r>
            <a:r>
              <a:rPr sz="2200" spc="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dirty="0">
                <a:solidFill>
                  <a:srgbClr val="C45910"/>
                </a:solidFill>
                <a:latin typeface="Ink Free"/>
                <a:cs typeface="Ink Free"/>
              </a:rPr>
              <a:t>14h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200" dirty="0">
                <a:solidFill>
                  <a:srgbClr val="C45910"/>
                </a:solidFill>
                <a:latin typeface="Ink Free"/>
                <a:cs typeface="Ink Free"/>
              </a:rPr>
              <a:t>à</a:t>
            </a:r>
            <a:r>
              <a:rPr sz="2200" spc="-5" dirty="0">
                <a:solidFill>
                  <a:srgbClr val="C45910"/>
                </a:solidFill>
                <a:latin typeface="Ink Free"/>
                <a:cs typeface="Ink Free"/>
              </a:rPr>
              <a:t> 17h</a:t>
            </a:r>
            <a:endParaRPr sz="2200" dirty="0">
              <a:latin typeface="Ink Free"/>
              <a:cs typeface="Ink Fr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7661" y="1776488"/>
            <a:ext cx="5244465" cy="43063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L’étude</a:t>
            </a:r>
            <a:r>
              <a:rPr sz="2000" b="1" spc="-3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encadrée</a:t>
            </a:r>
            <a:endParaRPr sz="20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1h</a:t>
            </a:r>
            <a:r>
              <a:rPr sz="2000" spc="-1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sur</a:t>
            </a:r>
            <a:r>
              <a:rPr sz="2000" spc="-1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le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temps</a:t>
            </a:r>
            <a:r>
              <a:rPr sz="2000" spc="-1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du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club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00" dirty="0">
              <a:latin typeface="Ink Free"/>
              <a:cs typeface="Ink Free"/>
            </a:endParaRPr>
          </a:p>
          <a:p>
            <a:pPr marL="12700" marR="3305175">
              <a:lnSpc>
                <a:spcPct val="100000"/>
              </a:lnSpc>
              <a:tabLst>
                <a:tab pos="1282065" algn="l"/>
              </a:tabLst>
            </a:pP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Les </a:t>
            </a:r>
            <a:r>
              <a:rPr sz="2000" b="1" spc="-10" dirty="0">
                <a:solidFill>
                  <a:srgbClr val="C45910"/>
                </a:solidFill>
                <a:latin typeface="Ink Free"/>
                <a:cs typeface="Ink Free"/>
              </a:rPr>
              <a:t>activités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B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ri</a:t>
            </a:r>
            <a:r>
              <a:rPr sz="2000" spc="5" dirty="0">
                <a:solidFill>
                  <a:srgbClr val="C45910"/>
                </a:solidFill>
                <a:latin typeface="Ink Free"/>
                <a:cs typeface="Ink Free"/>
              </a:rPr>
              <a:t>c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o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l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a</a:t>
            </a:r>
            <a:r>
              <a:rPr sz="2000" spc="10" dirty="0">
                <a:solidFill>
                  <a:srgbClr val="C45910"/>
                </a:solidFill>
                <a:latin typeface="Ink Free"/>
                <a:cs typeface="Ink Free"/>
              </a:rPr>
              <a:t>g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e	Danse</a:t>
            </a:r>
            <a:endParaRPr sz="2000" dirty="0">
              <a:latin typeface="Ink Free"/>
              <a:cs typeface="Ink Free"/>
            </a:endParaRPr>
          </a:p>
          <a:p>
            <a:pPr marL="12700" marR="2058670">
              <a:lnSpc>
                <a:spcPts val="2400"/>
              </a:lnSpc>
              <a:spcBef>
                <a:spcPts val="80"/>
              </a:spcBef>
              <a:tabLst>
                <a:tab pos="1297940" algn="l"/>
              </a:tabLst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Couture</a:t>
            </a:r>
            <a:r>
              <a:rPr lang="fr-FR" sz="2000" spc="-5" dirty="0">
                <a:solidFill>
                  <a:srgbClr val="C45910"/>
                </a:solidFill>
                <a:latin typeface="Ink Free"/>
                <a:cs typeface="Ink Free"/>
              </a:rPr>
              <a:t> Déco …</a:t>
            </a:r>
          </a:p>
          <a:p>
            <a:pPr marL="12700" marR="2058670">
              <a:lnSpc>
                <a:spcPts val="2400"/>
              </a:lnSpc>
              <a:spcBef>
                <a:spcPts val="80"/>
              </a:spcBef>
              <a:tabLst>
                <a:tab pos="1297940" algn="l"/>
              </a:tabLst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6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Trois</a:t>
            </a:r>
            <a:r>
              <a:rPr sz="2000" spc="-2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sorties</a:t>
            </a:r>
            <a:r>
              <a:rPr sz="2000" spc="-3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extraordinaires*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La</a:t>
            </a:r>
            <a:r>
              <a:rPr sz="2000" b="1" spc="-2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b="1" spc="-10" dirty="0">
                <a:solidFill>
                  <a:srgbClr val="C45910"/>
                </a:solidFill>
                <a:latin typeface="Ink Free"/>
                <a:cs typeface="Ink Free"/>
              </a:rPr>
              <a:t>formation </a:t>
            </a:r>
            <a:r>
              <a:rPr sz="2000" b="1" spc="-5" dirty="0">
                <a:solidFill>
                  <a:srgbClr val="C45910"/>
                </a:solidFill>
                <a:latin typeface="Ink Free"/>
                <a:cs typeface="Ink Free"/>
              </a:rPr>
              <a:t>chrétienne</a:t>
            </a:r>
            <a:endParaRPr sz="20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Causeries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et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présence d’un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prêtre 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1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 fois par</a:t>
            </a:r>
            <a:r>
              <a:rPr sz="200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mois</a:t>
            </a:r>
            <a:endParaRPr sz="20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C45910"/>
                </a:solidFill>
                <a:latin typeface="Ink Free"/>
                <a:cs typeface="Ink Free"/>
              </a:rPr>
              <a:t>Un séjour proposé</a:t>
            </a:r>
            <a:endParaRPr sz="20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Week-end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équestre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spc="-5" dirty="0">
                <a:solidFill>
                  <a:srgbClr val="C45910"/>
                </a:solidFill>
                <a:latin typeface="Ink Free"/>
                <a:cs typeface="Ink Free"/>
              </a:rPr>
              <a:t>dans</a:t>
            </a:r>
            <a:r>
              <a:rPr sz="20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000" dirty="0" err="1">
                <a:solidFill>
                  <a:srgbClr val="C45910"/>
                </a:solidFill>
                <a:latin typeface="Ink Free"/>
                <a:cs typeface="Ink Free"/>
              </a:rPr>
              <a:t>l’Orne</a:t>
            </a:r>
            <a:endParaRPr sz="2000" dirty="0">
              <a:latin typeface="Ink Free"/>
              <a:cs typeface="Ink Free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0442" y="558175"/>
            <a:ext cx="891594" cy="7771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641837" y="1800009"/>
            <a:ext cx="7311390" cy="4897120"/>
            <a:chOff x="4641837" y="1800009"/>
            <a:chExt cx="7311390" cy="4897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1837" y="1800009"/>
              <a:ext cx="3638156" cy="26675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0002" y="4140022"/>
              <a:ext cx="4212704" cy="25570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0001" y="359994"/>
            <a:ext cx="10800080" cy="879087"/>
          </a:xfrm>
          <a:prstGeom prst="rect">
            <a:avLst/>
          </a:prstGeom>
          <a:ln w="3175">
            <a:solidFill>
              <a:srgbClr val="EC4B04"/>
            </a:solidFill>
          </a:ln>
        </p:spPr>
        <p:txBody>
          <a:bodyPr vert="horz" wrap="square" lIns="0" tIns="139065" rIns="0" bIns="0" rtlCol="0">
            <a:spAutoFit/>
          </a:bodyPr>
          <a:lstStyle/>
          <a:p>
            <a:pPr marR="41275" algn="ctr">
              <a:lnSpc>
                <a:spcPct val="100000"/>
              </a:lnSpc>
              <a:spcBef>
                <a:spcPts val="1095"/>
              </a:spcBef>
            </a:pPr>
            <a:r>
              <a:rPr sz="2400" b="1" spc="-5" dirty="0">
                <a:solidFill>
                  <a:schemeClr val="accent2"/>
                </a:solidFill>
                <a:latin typeface="Ink Free"/>
                <a:cs typeface="Ink Free"/>
              </a:rPr>
              <a:t>Les</a:t>
            </a:r>
            <a:r>
              <a:rPr sz="2400" b="1" spc="-35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sz="2400" b="1" spc="-5" dirty="0">
                <a:solidFill>
                  <a:schemeClr val="accent2"/>
                </a:solidFill>
                <a:latin typeface="Ink Free"/>
                <a:cs typeface="Ink Free"/>
              </a:rPr>
              <a:t>activités</a:t>
            </a:r>
            <a:r>
              <a:rPr sz="2400" b="1" spc="-35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sz="2400" b="1" spc="-5" dirty="0">
                <a:solidFill>
                  <a:srgbClr val="C45910"/>
                </a:solidFill>
                <a:latin typeface="Ink Free"/>
                <a:cs typeface="Ink Free"/>
              </a:rPr>
              <a:t>des</a:t>
            </a:r>
            <a:r>
              <a:rPr sz="2400" b="1" spc="-3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b="1" spc="5" dirty="0">
                <a:solidFill>
                  <a:srgbClr val="C45910"/>
                </a:solidFill>
                <a:latin typeface="Ink Free"/>
                <a:cs typeface="Ink Free"/>
              </a:rPr>
              <a:t>4</a:t>
            </a:r>
            <a:r>
              <a:rPr sz="2025" b="1" spc="7" baseline="28806" dirty="0">
                <a:solidFill>
                  <a:srgbClr val="C45910"/>
                </a:solidFill>
                <a:latin typeface="Ink Free"/>
                <a:cs typeface="Ink Free"/>
              </a:rPr>
              <a:t>ème</a:t>
            </a:r>
            <a:r>
              <a:rPr sz="2400" b="1" spc="5" dirty="0">
                <a:solidFill>
                  <a:srgbClr val="C45910"/>
                </a:solidFill>
                <a:latin typeface="Ink Free"/>
                <a:cs typeface="Ink Free"/>
              </a:rPr>
              <a:t>/3ème</a:t>
            </a:r>
            <a:endParaRPr sz="2400" dirty="0">
              <a:latin typeface="Ink Free"/>
              <a:cs typeface="Ink Free"/>
            </a:endParaRPr>
          </a:p>
          <a:p>
            <a:pPr marR="43815" algn="ctr">
              <a:lnSpc>
                <a:spcPct val="100000"/>
              </a:lnSpc>
            </a:pPr>
            <a:r>
              <a:rPr sz="2400" dirty="0">
                <a:solidFill>
                  <a:srgbClr val="C45910"/>
                </a:solidFill>
                <a:latin typeface="Ink Free"/>
                <a:cs typeface="Ink Free"/>
              </a:rPr>
              <a:t>Tous</a:t>
            </a:r>
            <a:r>
              <a:rPr sz="2400" spc="-1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spc="-5" dirty="0">
                <a:solidFill>
                  <a:srgbClr val="C45910"/>
                </a:solidFill>
                <a:latin typeface="Ink Free"/>
                <a:cs typeface="Ink Free"/>
              </a:rPr>
              <a:t>les</a:t>
            </a:r>
            <a:r>
              <a:rPr sz="240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spc="-5" dirty="0">
                <a:solidFill>
                  <a:srgbClr val="C45910"/>
                </a:solidFill>
                <a:latin typeface="Ink Free"/>
                <a:cs typeface="Ink Free"/>
              </a:rPr>
              <a:t>15 jours,</a:t>
            </a:r>
            <a:r>
              <a:rPr sz="24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dirty="0">
                <a:solidFill>
                  <a:srgbClr val="C45910"/>
                </a:solidFill>
                <a:latin typeface="Ink Free"/>
                <a:cs typeface="Ink Free"/>
              </a:rPr>
              <a:t>le</a:t>
            </a:r>
            <a:r>
              <a:rPr sz="2400" spc="-5" dirty="0">
                <a:solidFill>
                  <a:srgbClr val="C45910"/>
                </a:solidFill>
                <a:latin typeface="Ink Free"/>
                <a:cs typeface="Ink Free"/>
              </a:rPr>
              <a:t> vendredi</a:t>
            </a:r>
            <a:r>
              <a:rPr sz="24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dirty="0">
                <a:solidFill>
                  <a:srgbClr val="C45910"/>
                </a:solidFill>
                <a:latin typeface="Ink Free"/>
                <a:cs typeface="Ink Free"/>
              </a:rPr>
              <a:t>de</a:t>
            </a:r>
            <a:r>
              <a:rPr sz="2400" spc="-5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dirty="0">
                <a:solidFill>
                  <a:srgbClr val="C45910"/>
                </a:solidFill>
                <a:latin typeface="Ink Free"/>
                <a:cs typeface="Ink Free"/>
              </a:rPr>
              <a:t>18h30</a:t>
            </a:r>
            <a:r>
              <a:rPr sz="24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dirty="0">
                <a:solidFill>
                  <a:srgbClr val="C45910"/>
                </a:solidFill>
                <a:latin typeface="Ink Free"/>
                <a:cs typeface="Ink Free"/>
              </a:rPr>
              <a:t>à</a:t>
            </a:r>
            <a:r>
              <a:rPr sz="2400" spc="-10" dirty="0">
                <a:solidFill>
                  <a:srgbClr val="C45910"/>
                </a:solidFill>
                <a:latin typeface="Ink Free"/>
                <a:cs typeface="Ink Free"/>
              </a:rPr>
              <a:t> </a:t>
            </a:r>
            <a:r>
              <a:rPr sz="2400" spc="-5" dirty="0">
                <a:solidFill>
                  <a:srgbClr val="C45910"/>
                </a:solidFill>
                <a:latin typeface="Ink Free"/>
                <a:cs typeface="Ink Free"/>
              </a:rPr>
              <a:t>21h</a:t>
            </a:r>
            <a:endParaRPr sz="2400" dirty="0">
              <a:latin typeface="Ink Free"/>
              <a:cs typeface="Ink Fr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2150" y="1638310"/>
            <a:ext cx="1513095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chemeClr val="accent2"/>
                </a:solidFill>
                <a:latin typeface="Ink Free"/>
                <a:cs typeface="Ink Free"/>
              </a:rPr>
              <a:t>Activité </a:t>
            </a:r>
            <a:r>
              <a:rPr sz="2200" b="1" spc="-5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chemeClr val="accent2"/>
                </a:solidFill>
                <a:latin typeface="Ink Free"/>
                <a:cs typeface="Ink Free"/>
              </a:rPr>
              <a:t>Ciné-club </a:t>
            </a:r>
            <a:r>
              <a:rPr sz="2200" dirty="0">
                <a:solidFill>
                  <a:schemeClr val="accent2"/>
                </a:solidFill>
                <a:latin typeface="Ink Free"/>
                <a:cs typeface="Ink Free"/>
              </a:rPr>
              <a:t> M</a:t>
            </a:r>
            <a:r>
              <a:rPr sz="2200" spc="-5" dirty="0">
                <a:solidFill>
                  <a:schemeClr val="accent2"/>
                </a:solidFill>
                <a:latin typeface="Ink Free"/>
                <a:cs typeface="Ink Free"/>
              </a:rPr>
              <a:t>a</a:t>
            </a:r>
            <a:r>
              <a:rPr sz="2200" spc="-10" dirty="0">
                <a:solidFill>
                  <a:schemeClr val="accent2"/>
                </a:solidFill>
                <a:latin typeface="Ink Free"/>
                <a:cs typeface="Ink Free"/>
              </a:rPr>
              <a:t>st</a:t>
            </a:r>
            <a:r>
              <a:rPr sz="2200" dirty="0">
                <a:solidFill>
                  <a:schemeClr val="accent2"/>
                </a:solidFill>
                <a:latin typeface="Ink Free"/>
                <a:cs typeface="Ink Free"/>
              </a:rPr>
              <a:t>er-</a:t>
            </a:r>
            <a:r>
              <a:rPr sz="2200" spc="-10" dirty="0">
                <a:solidFill>
                  <a:schemeClr val="accent2"/>
                </a:solidFill>
                <a:latin typeface="Ink Free"/>
                <a:cs typeface="Ink Free"/>
              </a:rPr>
              <a:t>c</a:t>
            </a:r>
            <a:r>
              <a:rPr sz="2200" dirty="0">
                <a:solidFill>
                  <a:schemeClr val="accent2"/>
                </a:solidFill>
                <a:latin typeface="Ink Free"/>
                <a:cs typeface="Ink Free"/>
              </a:rPr>
              <a:t>hef  </a:t>
            </a:r>
            <a:r>
              <a:rPr sz="2200" spc="-5" dirty="0">
                <a:solidFill>
                  <a:schemeClr val="accent2"/>
                </a:solidFill>
                <a:latin typeface="Ink Free"/>
                <a:cs typeface="Ink Free"/>
              </a:rPr>
              <a:t>Atelier</a:t>
            </a:r>
            <a:r>
              <a:rPr sz="2200" spc="-65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sz="2200" spc="-5" dirty="0">
                <a:solidFill>
                  <a:schemeClr val="accent2"/>
                </a:solidFill>
                <a:latin typeface="Ink Free"/>
                <a:cs typeface="Ink Free"/>
              </a:rPr>
              <a:t>mode </a:t>
            </a:r>
            <a:r>
              <a:rPr sz="2200" spc="-615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sz="2200" spc="-5" dirty="0" err="1">
                <a:solidFill>
                  <a:schemeClr val="accent2"/>
                </a:solidFill>
                <a:latin typeface="Ink Free"/>
                <a:cs typeface="Ink Free"/>
              </a:rPr>
              <a:t>Carterie</a:t>
            </a:r>
            <a:endParaRPr lang="fr-FR" sz="2200" spc="-5" dirty="0">
              <a:solidFill>
                <a:schemeClr val="accent2"/>
              </a:solidFill>
              <a:latin typeface="Ink Free"/>
              <a:cs typeface="Ink Fre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0659" y="2004296"/>
            <a:ext cx="2159346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875">
              <a:lnSpc>
                <a:spcPct val="100000"/>
              </a:lnSpc>
              <a:spcBef>
                <a:spcPts val="100"/>
              </a:spcBef>
            </a:pPr>
            <a:r>
              <a:rPr lang="fr-FR" sz="2200" spc="-5" dirty="0">
                <a:solidFill>
                  <a:schemeClr val="accent2"/>
                </a:solidFill>
                <a:latin typeface="Ink Free"/>
                <a:cs typeface="Ink Free"/>
              </a:rPr>
              <a:t>Scrapbooking </a:t>
            </a:r>
            <a:r>
              <a:rPr lang="fr-FR" sz="2200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lang="fr-FR" sz="2200" spc="-5" dirty="0">
                <a:solidFill>
                  <a:schemeClr val="accent2"/>
                </a:solidFill>
                <a:latin typeface="Ink Free"/>
                <a:cs typeface="Ink Free"/>
              </a:rPr>
              <a:t>Arts </a:t>
            </a:r>
            <a:r>
              <a:rPr lang="fr-FR" sz="2200" dirty="0">
                <a:solidFill>
                  <a:schemeClr val="accent2"/>
                </a:solidFill>
                <a:latin typeface="Ink Free"/>
                <a:cs typeface="Ink Free"/>
              </a:rPr>
              <a:t>de la </a:t>
            </a:r>
            <a:r>
              <a:rPr lang="fr-FR" sz="2200" spc="-5" dirty="0">
                <a:solidFill>
                  <a:schemeClr val="accent2"/>
                </a:solidFill>
                <a:latin typeface="Ink Free"/>
                <a:cs typeface="Ink Free"/>
              </a:rPr>
              <a:t>table </a:t>
            </a:r>
            <a:r>
              <a:rPr lang="fr-FR" sz="2200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lang="fr-FR" sz="2200" spc="-5" dirty="0">
                <a:solidFill>
                  <a:schemeClr val="accent2"/>
                </a:solidFill>
                <a:latin typeface="Ink Free"/>
                <a:cs typeface="Ink Free"/>
              </a:rPr>
              <a:t>Sortie </a:t>
            </a:r>
            <a:r>
              <a:rPr lang="fr-FR" sz="2200" dirty="0">
                <a:solidFill>
                  <a:schemeClr val="accent2"/>
                </a:solidFill>
                <a:latin typeface="Ink Free"/>
                <a:cs typeface="Ink Free"/>
              </a:rPr>
              <a:t>vélo </a:t>
            </a:r>
            <a:r>
              <a:rPr lang="fr-FR" sz="2200" spc="5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lang="fr-FR" sz="2200" spc="-10" dirty="0">
                <a:solidFill>
                  <a:schemeClr val="accent2"/>
                </a:solidFill>
                <a:latin typeface="Ink Free"/>
                <a:cs typeface="Ink Free"/>
              </a:rPr>
              <a:t>Chasse</a:t>
            </a:r>
            <a:r>
              <a:rPr lang="fr-FR" sz="2200" spc="-40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lang="fr-FR" sz="2200" dirty="0">
                <a:solidFill>
                  <a:schemeClr val="accent2"/>
                </a:solidFill>
                <a:latin typeface="Ink Free"/>
                <a:cs typeface="Ink Free"/>
              </a:rPr>
              <a:t>au</a:t>
            </a:r>
            <a:r>
              <a:rPr lang="fr-FR" sz="2200" spc="-40" dirty="0">
                <a:solidFill>
                  <a:schemeClr val="accent2"/>
                </a:solidFill>
                <a:latin typeface="Ink Free"/>
                <a:cs typeface="Ink Free"/>
              </a:rPr>
              <a:t> </a:t>
            </a:r>
            <a:r>
              <a:rPr lang="fr-FR" sz="2200" spc="-5" dirty="0">
                <a:solidFill>
                  <a:schemeClr val="accent2"/>
                </a:solidFill>
                <a:latin typeface="Ink Free"/>
                <a:cs typeface="Ink Free"/>
              </a:rPr>
              <a:t>trésor</a:t>
            </a:r>
            <a:endParaRPr sz="2200" dirty="0">
              <a:solidFill>
                <a:schemeClr val="accent2"/>
              </a:solidFill>
              <a:latin typeface="Ink Free"/>
              <a:cs typeface="Ink Fre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524" y="4737149"/>
            <a:ext cx="3605529" cy="674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200" b="1" spc="-5" dirty="0">
                <a:solidFill>
                  <a:schemeClr val="accent2"/>
                </a:solidFill>
                <a:latin typeface="Ink Free"/>
                <a:cs typeface="Ink Free"/>
              </a:rPr>
              <a:t>Dîner</a:t>
            </a:r>
            <a:endParaRPr lang="fr-FR" sz="2200" dirty="0">
              <a:solidFill>
                <a:schemeClr val="accent2"/>
              </a:solidFill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100" dirty="0">
              <a:latin typeface="Ink Free"/>
              <a:cs typeface="Ink Free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79998" y="2519641"/>
            <a:ext cx="2519997" cy="335987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39988" y="2520010"/>
            <a:ext cx="2645638" cy="33346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0442" y="558175"/>
            <a:ext cx="891594" cy="77712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9BF29CA4-9E5B-4D45-A6E8-5DB62A44A25F}"/>
              </a:ext>
            </a:extLst>
          </p:cNvPr>
          <p:cNvSpPr txBox="1"/>
          <p:nvPr/>
        </p:nvSpPr>
        <p:spPr>
          <a:xfrm>
            <a:off x="859482" y="3592578"/>
            <a:ext cx="47836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  <a:latin typeface="Ink Free" panose="03080402000500000000" pitchFamily="66" charset="0"/>
              </a:rPr>
              <a:t>Formation chrétienne</a:t>
            </a:r>
          </a:p>
          <a:p>
            <a:r>
              <a:rPr lang="fr-FR" dirty="0">
                <a:solidFill>
                  <a:schemeClr val="accent2"/>
                </a:solidFill>
                <a:latin typeface="Ink Free" panose="03080402000500000000" pitchFamily="66" charset="0"/>
              </a:rPr>
              <a:t>Causeries et présence d’un prêtre entre chaque</a:t>
            </a:r>
          </a:p>
          <a:p>
            <a:r>
              <a:rPr lang="fr-FR" dirty="0">
                <a:solidFill>
                  <a:schemeClr val="accent2"/>
                </a:solidFill>
                <a:latin typeface="Ink Free" panose="03080402000500000000" pitchFamily="66" charset="0"/>
              </a:rPr>
              <a:t>Vacances.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01" y="359994"/>
            <a:ext cx="10800080" cy="693138"/>
          </a:xfrm>
          <a:prstGeom prst="rect">
            <a:avLst/>
          </a:prstGeom>
          <a:ln w="3175">
            <a:solidFill>
              <a:srgbClr val="EC4B04"/>
            </a:solidFill>
          </a:ln>
        </p:spPr>
        <p:txBody>
          <a:bodyPr vert="horz" wrap="square" lIns="0" tIns="290195" rIns="0" bIns="0" rtlCol="0">
            <a:spAutoFit/>
          </a:bodyPr>
          <a:lstStyle/>
          <a:p>
            <a:pPr marL="756920" algn="ctr">
              <a:lnSpc>
                <a:spcPct val="100000"/>
              </a:lnSpc>
              <a:spcBef>
                <a:spcPts val="2285"/>
              </a:spcBef>
            </a:pPr>
            <a:r>
              <a:rPr sz="2600" b="1" spc="-5" dirty="0">
                <a:latin typeface="Ink Free"/>
                <a:cs typeface="Ink Free"/>
              </a:rPr>
              <a:t>Dates</a:t>
            </a:r>
            <a:r>
              <a:rPr sz="2600" b="1" spc="-15" dirty="0">
                <a:latin typeface="Ink Free"/>
                <a:cs typeface="Ink Free"/>
              </a:rPr>
              <a:t> </a:t>
            </a:r>
            <a:r>
              <a:rPr sz="2600" b="1" spc="-5" dirty="0">
                <a:latin typeface="Ink Free"/>
                <a:cs typeface="Ink Free"/>
              </a:rPr>
              <a:t>des</a:t>
            </a:r>
            <a:r>
              <a:rPr sz="2600" b="1" spc="-10" dirty="0">
                <a:latin typeface="Ink Free"/>
                <a:cs typeface="Ink Free"/>
              </a:rPr>
              <a:t> </a:t>
            </a:r>
            <a:r>
              <a:rPr sz="2600" b="1" spc="-5" dirty="0">
                <a:latin typeface="Ink Free"/>
                <a:cs typeface="Ink Free"/>
              </a:rPr>
              <a:t>activités des</a:t>
            </a:r>
            <a:r>
              <a:rPr sz="2600" b="1" spc="-15" dirty="0">
                <a:latin typeface="Ink Free"/>
                <a:cs typeface="Ink Free"/>
              </a:rPr>
              <a:t> </a:t>
            </a:r>
            <a:r>
              <a:rPr sz="2600" b="1" spc="-5" dirty="0" err="1">
                <a:latin typeface="Ink Free"/>
                <a:cs typeface="Ink Free"/>
              </a:rPr>
              <a:t>niveaux</a:t>
            </a:r>
            <a:r>
              <a:rPr sz="2600" b="1" spc="-10" dirty="0">
                <a:latin typeface="Ink Free"/>
                <a:cs typeface="Ink Free"/>
              </a:rPr>
              <a:t> </a:t>
            </a:r>
            <a:r>
              <a:rPr sz="2600" b="1" spc="5" dirty="0">
                <a:latin typeface="Ink Free"/>
                <a:cs typeface="Ink Free"/>
              </a:rPr>
              <a:t>4ème-3ème</a:t>
            </a:r>
            <a:endParaRPr sz="2600" dirty="0">
              <a:latin typeface="Ink Free"/>
              <a:cs typeface="Ink Fre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76580" y="1687644"/>
            <a:ext cx="4742180" cy="4528419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8 février 2023</a:t>
            </a:r>
            <a:endParaRPr sz="2200" dirty="0">
              <a:latin typeface="Ink Free"/>
              <a:cs typeface="Ink Free"/>
            </a:endParaRPr>
          </a:p>
          <a:p>
            <a:pPr marL="12700" marR="998219">
              <a:lnSpc>
                <a:spcPct val="135300"/>
              </a:lnSpc>
              <a:spcBef>
                <a:spcPts val="5"/>
              </a:spcBef>
            </a:pPr>
            <a:r>
              <a:rPr sz="2200" b="1" dirty="0">
                <a:solidFill>
                  <a:srgbClr val="BD4709"/>
                </a:solidFill>
                <a:latin typeface="Ink Free"/>
                <a:cs typeface="Ink Free"/>
              </a:rPr>
              <a:t>1</a:t>
            </a:r>
            <a:r>
              <a:rPr lang="fr-FR" sz="2200" b="1" dirty="0">
                <a:solidFill>
                  <a:srgbClr val="BD4709"/>
                </a:solidFill>
                <a:latin typeface="Ink Free"/>
                <a:cs typeface="Ink Free"/>
              </a:rPr>
              <a:t>5</a:t>
            </a:r>
            <a:r>
              <a:rPr sz="2200" b="1" spc="-2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b="1" spc="-5" dirty="0">
                <a:solidFill>
                  <a:srgbClr val="BD4709"/>
                </a:solidFill>
                <a:latin typeface="Ink Free"/>
                <a:cs typeface="Ink Free"/>
              </a:rPr>
              <a:t>mars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 2023</a:t>
            </a:r>
          </a:p>
          <a:p>
            <a:pPr marL="12700" marR="998219">
              <a:lnSpc>
                <a:spcPct val="135300"/>
              </a:lnSpc>
              <a:spcBef>
                <a:spcPts val="5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25 mars 2023</a:t>
            </a:r>
            <a:endParaRPr lang="fr-FR" sz="2200" b="1" spc="-10" dirty="0">
              <a:solidFill>
                <a:srgbClr val="BD4709"/>
              </a:solidFill>
              <a:latin typeface="Ink Free"/>
              <a:cs typeface="Ink Free"/>
            </a:endParaRPr>
          </a:p>
          <a:p>
            <a:pPr marL="12700" marR="998219">
              <a:lnSpc>
                <a:spcPct val="135300"/>
              </a:lnSpc>
              <a:spcBef>
                <a:spcPts val="5"/>
              </a:spcBef>
            </a:pPr>
            <a:r>
              <a:rPr sz="2200" spc="-61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29</a:t>
            </a:r>
            <a:r>
              <a:rPr sz="2200" b="1" spc="-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mars 2023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12 avril 2023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fr-FR" sz="2200" b="1" spc="-95" dirty="0">
                <a:solidFill>
                  <a:srgbClr val="BD4709"/>
                </a:solidFill>
                <a:latin typeface="Ink Free"/>
                <a:cs typeface="Ink Free"/>
              </a:rPr>
              <a:t>17 </a:t>
            </a:r>
            <a:r>
              <a:rPr sz="2200" b="1" spc="-9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b="1" spc="-10" dirty="0" err="1">
                <a:solidFill>
                  <a:srgbClr val="BD4709"/>
                </a:solidFill>
                <a:latin typeface="Ink Free"/>
                <a:cs typeface="Ink Free"/>
              </a:rPr>
              <a:t>mai</a:t>
            </a: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 2023</a:t>
            </a: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31 mai 2023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14 </a:t>
            </a:r>
            <a:r>
              <a:rPr sz="2200" b="1" spc="-10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b="1" spc="-5" dirty="0" err="1">
                <a:solidFill>
                  <a:srgbClr val="BD4709"/>
                </a:solidFill>
                <a:latin typeface="Ink Free"/>
                <a:cs typeface="Ink Free"/>
              </a:rPr>
              <a:t>juin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 2023</a:t>
            </a:r>
            <a:endParaRPr sz="2200" dirty="0">
              <a:latin typeface="Ink Free"/>
              <a:cs typeface="Ink Free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65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Ink Free"/>
              <a:cs typeface="Ink Fre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8014" y="1747422"/>
            <a:ext cx="4480560" cy="3676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63245">
              <a:lnSpc>
                <a:spcPct val="135600"/>
              </a:lnSpc>
              <a:spcBef>
                <a:spcPts val="100"/>
              </a:spcBef>
            </a:pP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21 septembre 2022</a:t>
            </a:r>
          </a:p>
          <a:p>
            <a:pPr marL="12700" marR="563245">
              <a:lnSpc>
                <a:spcPct val="135600"/>
              </a:lnSpc>
              <a:spcBef>
                <a:spcPts val="100"/>
              </a:spcBef>
            </a:pPr>
            <a:r>
              <a:rPr lang="fr-FR" sz="2200" b="1" spc="-620" dirty="0">
                <a:solidFill>
                  <a:srgbClr val="BD4709"/>
                </a:solidFill>
                <a:latin typeface="Ink Free"/>
                <a:cs typeface="Ink Free"/>
              </a:rPr>
              <a:t>5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b="1" spc="-1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o</a:t>
            </a:r>
            <a:r>
              <a:rPr sz="2200" b="1" spc="-10" dirty="0" err="1">
                <a:solidFill>
                  <a:srgbClr val="BD4709"/>
                </a:solidFill>
                <a:latin typeface="Ink Free"/>
                <a:cs typeface="Ink Free"/>
              </a:rPr>
              <a:t>ctobr</a:t>
            </a: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e 2022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19</a:t>
            </a:r>
            <a:r>
              <a:rPr sz="2200" b="1" spc="-2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octobre 2022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16 novembre 2022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30 </a:t>
            </a:r>
            <a:r>
              <a:rPr lang="fr-FR" sz="2200" b="1" spc="-25" dirty="0">
                <a:solidFill>
                  <a:srgbClr val="BD4709"/>
                </a:solidFill>
                <a:latin typeface="Ink Free"/>
                <a:cs typeface="Ink Free"/>
              </a:rPr>
              <a:t>novembre</a:t>
            </a:r>
            <a:r>
              <a:rPr lang="fr-FR" sz="2200" b="1" spc="-10" dirty="0">
                <a:solidFill>
                  <a:srgbClr val="BD4709"/>
                </a:solidFill>
                <a:latin typeface="Ink Free"/>
                <a:cs typeface="Ink Free"/>
              </a:rPr>
              <a:t> 2022</a:t>
            </a:r>
            <a:endParaRPr sz="2200" dirty="0">
              <a:latin typeface="Ink Free"/>
              <a:cs typeface="Ink Free"/>
            </a:endParaRPr>
          </a:p>
          <a:p>
            <a:pPr marL="12700" marR="5080">
              <a:lnSpc>
                <a:spcPct val="135300"/>
              </a:lnSpc>
              <a:spcBef>
                <a:spcPts val="5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14 décembre</a:t>
            </a:r>
            <a:r>
              <a:rPr sz="2200" b="1" spc="-10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lang="fr-FR" sz="2200" b="1" spc="-10">
                <a:solidFill>
                  <a:srgbClr val="BD4709"/>
                </a:solidFill>
                <a:latin typeface="Ink Free"/>
                <a:cs typeface="Ink Free"/>
              </a:rPr>
              <a:t>2022</a:t>
            </a:r>
            <a:endParaRPr lang="fr-FR" sz="2200" b="1" spc="-10" dirty="0">
              <a:solidFill>
                <a:srgbClr val="BD4709"/>
              </a:solidFill>
              <a:latin typeface="Ink Free"/>
              <a:cs typeface="Ink Free"/>
            </a:endParaRPr>
          </a:p>
          <a:p>
            <a:pPr marL="12700" marR="5080">
              <a:lnSpc>
                <a:spcPct val="135300"/>
              </a:lnSpc>
              <a:spcBef>
                <a:spcPts val="5"/>
              </a:spcBef>
            </a:pPr>
            <a:r>
              <a:rPr lang="fr-FR" sz="2200" spc="-5" dirty="0">
                <a:solidFill>
                  <a:srgbClr val="BD4709"/>
                </a:solidFill>
                <a:latin typeface="Ink Free"/>
                <a:cs typeface="Ink Free"/>
              </a:rPr>
              <a:t>11</a:t>
            </a:r>
            <a:r>
              <a:rPr sz="2200" spc="-5" dirty="0">
                <a:solidFill>
                  <a:srgbClr val="BD4709"/>
                </a:solidFill>
                <a:latin typeface="Ink Free"/>
                <a:cs typeface="Ink Free"/>
              </a:rPr>
              <a:t> </a:t>
            </a:r>
            <a:r>
              <a:rPr sz="2200" b="1" spc="-5" dirty="0" err="1">
                <a:solidFill>
                  <a:srgbClr val="BD4709"/>
                </a:solidFill>
                <a:latin typeface="Ink Free"/>
                <a:cs typeface="Ink Free"/>
              </a:rPr>
              <a:t>janvier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 2023</a:t>
            </a:r>
            <a:endParaRPr sz="2200" dirty="0">
              <a:latin typeface="Ink Free"/>
              <a:cs typeface="Ink Free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25 </a:t>
            </a:r>
            <a:r>
              <a:rPr lang="fr-FR" sz="2200" b="1" spc="-35" dirty="0">
                <a:solidFill>
                  <a:srgbClr val="BD4709"/>
                </a:solidFill>
                <a:latin typeface="Ink Free"/>
                <a:cs typeface="Ink Free"/>
              </a:rPr>
              <a:t>janvier</a:t>
            </a:r>
            <a:r>
              <a:rPr lang="fr-FR" sz="2200" b="1" spc="-5" dirty="0">
                <a:solidFill>
                  <a:srgbClr val="BD4709"/>
                </a:solidFill>
                <a:latin typeface="Ink Free"/>
                <a:cs typeface="Ink Free"/>
              </a:rPr>
              <a:t> 2023</a:t>
            </a:r>
            <a:endParaRPr sz="2200" dirty="0">
              <a:latin typeface="Ink Free"/>
              <a:cs typeface="Ink Fr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718</Words>
  <Application>Microsoft Macintosh PowerPoint</Application>
  <PresentationFormat>Grand écran</PresentationFormat>
  <Paragraphs>100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Calibri</vt:lpstr>
      <vt:lpstr>Ink Free</vt:lpstr>
      <vt:lpstr>Office Theme</vt:lpstr>
      <vt:lpstr>CLUB DE  L’ORANGERIE</vt:lpstr>
      <vt:lpstr>Présentation PowerPoint</vt:lpstr>
      <vt:lpstr>Etude</vt:lpstr>
      <vt:lpstr>CLUB DE L’ORANGERIE</vt:lpstr>
      <vt:lpstr>Présentation PowerPoint</vt:lpstr>
      <vt:lpstr>Dates des activités des niveaux CM1-CM2 et 6ème-5ème</vt:lpstr>
      <vt:lpstr>Présentation PowerPoint</vt:lpstr>
      <vt:lpstr>Présentation PowerPoint</vt:lpstr>
      <vt:lpstr>Dates des activités des niveaux 4ème-3ème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DE L’ORANGERIE   2020-2021</dc:title>
  <dc:creator>user</dc:creator>
  <cp:lastModifiedBy>Microsoft Office User</cp:lastModifiedBy>
  <cp:revision>12</cp:revision>
  <cp:lastPrinted>2021-09-08T09:29:25Z</cp:lastPrinted>
  <dcterms:created xsi:type="dcterms:W3CDTF">2021-06-07T14:04:43Z</dcterms:created>
  <dcterms:modified xsi:type="dcterms:W3CDTF">2022-08-01T10:01:14Z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Creator">
    <vt:lpwstr>Impress</vt:lpwstr>
  </property>
  <property fmtid="{D5CDD505-2E9C-101B-9397-08002B2CF9AE}" pid="4" name="LastSaved">
    <vt:filetime>2020-09-15T00:00:00Z</vt:filetime>
  </property>
</Properties>
</file>